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0" r:id="rId18"/>
    <p:sldId id="284" r:id="rId19"/>
    <p:sldId id="274" r:id="rId20"/>
    <p:sldId id="286" r:id="rId21"/>
    <p:sldId id="276" r:id="rId22"/>
    <p:sldId id="277" r:id="rId23"/>
    <p:sldId id="279" r:id="rId24"/>
    <p:sldId id="28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>
            <a:extLst>
              <a:ext uri="{FF2B5EF4-FFF2-40B4-BE49-F238E27FC236}">
                <a16:creationId xmlns:a16="http://schemas.microsoft.com/office/drawing/2014/main" id="{C66A3355-82D5-4C36-9DB3-B331A52D0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514" y="2971392"/>
            <a:ext cx="8361229" cy="2246865"/>
          </a:xfrm>
        </p:spPr>
        <p:txBody>
          <a:bodyPr/>
          <a:lstStyle/>
          <a:p>
            <a:br>
              <a:rPr lang="tr-TR" sz="6000" dirty="0"/>
            </a:br>
            <a:br>
              <a:rPr lang="tr-TR" sz="6000" dirty="0"/>
            </a:br>
            <a:br>
              <a:rPr lang="tr-TR" sz="6000" dirty="0"/>
            </a:br>
            <a:r>
              <a:rPr lang="tr-TR" sz="6000" dirty="0"/>
              <a:t>10. SINIFLAR</a:t>
            </a:r>
            <a:br>
              <a:rPr lang="tr-TR" sz="6000" dirty="0"/>
            </a:br>
            <a:r>
              <a:rPr lang="tr-TR" sz="6000" dirty="0"/>
              <a:t>TÜRK DİLİ VE EDEBİYATI</a:t>
            </a:r>
            <a:br>
              <a:rPr lang="tr-TR" sz="6000" dirty="0"/>
            </a:br>
            <a:r>
              <a:rPr lang="tr-TR" sz="6000" dirty="0"/>
              <a:t>BİLGİ YARIŞMASI</a:t>
            </a:r>
            <a:br>
              <a:rPr lang="tr-TR" sz="6000" dirty="0"/>
            </a:br>
            <a:r>
              <a:rPr lang="tr-TR" sz="3200" dirty="0"/>
              <a:t>HOŞ GELDİNİZ</a:t>
            </a:r>
            <a:r>
              <a:rPr lang="tr-TR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1993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14713" y="1101200"/>
            <a:ext cx="57654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3600" dirty="0"/>
              <a:t>Türklerin Divan Edebiyatına kazandırdığı nazım şekillerini yazınız.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0395" y="503536"/>
            <a:ext cx="2403192" cy="706433"/>
          </a:xfrm>
        </p:spPr>
        <p:txBody>
          <a:bodyPr/>
          <a:lstStyle/>
          <a:p>
            <a:pPr algn="r"/>
            <a:r>
              <a:rPr lang="tr-TR" sz="5000" dirty="0"/>
              <a:t>Soru 9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Şarkı - Tuyuğ</a:t>
            </a:r>
          </a:p>
        </p:txBody>
      </p:sp>
    </p:spTree>
    <p:extLst>
      <p:ext uri="{BB962C8B-B14F-4D97-AF65-F5344CB8AC3E}">
        <p14:creationId xmlns:p14="http://schemas.microsoft.com/office/powerpoint/2010/main" val="277796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098959" y="1419982"/>
            <a:ext cx="57811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3600" dirty="0"/>
              <a:t> Şarkı türünün en büyük temsilcisi kimdir?  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6220" y="503536"/>
            <a:ext cx="2617367" cy="706433"/>
          </a:xfrm>
        </p:spPr>
        <p:txBody>
          <a:bodyPr/>
          <a:lstStyle/>
          <a:p>
            <a:pPr algn="r"/>
            <a:r>
              <a:rPr lang="tr-TR" sz="5000" dirty="0"/>
              <a:t>Soru 10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Nedim</a:t>
            </a:r>
          </a:p>
        </p:txBody>
      </p:sp>
    </p:spTree>
    <p:extLst>
      <p:ext uri="{BB962C8B-B14F-4D97-AF65-F5344CB8AC3E}">
        <p14:creationId xmlns:p14="http://schemas.microsoft.com/office/powerpoint/2010/main" val="350162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14713" y="1478726"/>
            <a:ext cx="57654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3600" dirty="0"/>
              <a:t>Göktürklere ait doğal destanlar nelerdir?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6220" y="503536"/>
            <a:ext cx="2617367" cy="706433"/>
          </a:xfrm>
        </p:spPr>
        <p:txBody>
          <a:bodyPr/>
          <a:lstStyle/>
          <a:p>
            <a:pPr algn="r"/>
            <a:r>
              <a:rPr lang="tr-TR" sz="5000" dirty="0"/>
              <a:t>Soru 11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Bozkurt - Ergenekon</a:t>
            </a:r>
          </a:p>
        </p:txBody>
      </p:sp>
    </p:spTree>
    <p:extLst>
      <p:ext uri="{BB962C8B-B14F-4D97-AF65-F5344CB8AC3E}">
        <p14:creationId xmlns:p14="http://schemas.microsoft.com/office/powerpoint/2010/main" val="202432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54915" y="1799916"/>
            <a:ext cx="57654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3600" dirty="0"/>
              <a:t>Bu konudaki eksiği hızlı okuyamamaktı Elif‘in. Cümlesinde kullanılan tamlamanın çeşidini yazınız.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12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Belirtili İsim Tamlaması</a:t>
            </a:r>
            <a:br>
              <a:rPr lang="tr-TR" sz="4000" b="1" dirty="0">
                <a:solidFill>
                  <a:srgbClr val="FF0000"/>
                </a:solidFill>
              </a:rPr>
            </a:br>
            <a:r>
              <a:rPr lang="tr-TR" sz="4000" b="1" dirty="0">
                <a:solidFill>
                  <a:srgbClr val="FF0000"/>
                </a:solidFill>
              </a:rPr>
              <a:t>(Elif’in Eksiği)</a:t>
            </a:r>
          </a:p>
        </p:txBody>
      </p:sp>
    </p:spTree>
    <p:extLst>
      <p:ext uri="{BB962C8B-B14F-4D97-AF65-F5344CB8AC3E}">
        <p14:creationId xmlns:p14="http://schemas.microsoft.com/office/powerpoint/2010/main" val="343769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54915" y="1799916"/>
            <a:ext cx="576543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/>
              <a:t>Aşağıdaki sözcük dizilerinden hangisi, tümüyle Halk edebiyatı ürünlerinin adlarıdır?</a:t>
            </a:r>
            <a:endParaRPr lang="tr-TR" sz="2000" dirty="0"/>
          </a:p>
          <a:p>
            <a:r>
              <a:rPr lang="tr-TR" sz="2000" dirty="0"/>
              <a:t>A) Masal – varsağı – ninni – destan – şarkı</a:t>
            </a:r>
          </a:p>
          <a:p>
            <a:r>
              <a:rPr lang="tr-TR" sz="2000" dirty="0"/>
              <a:t>B) Koşma – semai – mani – masal – gazel</a:t>
            </a:r>
          </a:p>
          <a:p>
            <a:r>
              <a:rPr lang="tr-TR" sz="2000" dirty="0"/>
              <a:t>C) Mani – türkü – koşma – varsağı – masal</a:t>
            </a:r>
          </a:p>
          <a:p>
            <a:r>
              <a:rPr lang="tr-TR" sz="2000" dirty="0"/>
              <a:t>D) Destan – masal – mani – rubai – güzelleme</a:t>
            </a:r>
          </a:p>
          <a:p>
            <a:r>
              <a:rPr lang="tr-TR" sz="2000" dirty="0"/>
              <a:t>E) Mesnevi – türkü – semai – </a:t>
            </a:r>
            <a:r>
              <a:rPr lang="tr-TR" sz="2000" dirty="0" err="1"/>
              <a:t>koçaklama</a:t>
            </a:r>
            <a:r>
              <a:rPr lang="tr-TR" sz="2000" dirty="0"/>
              <a:t> – semai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13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9066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21293" y="1271410"/>
            <a:ext cx="57654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/>
            <a:r>
              <a:rPr lang="tr-TR" altLang="en-US" sz="3600" i="1" dirty="0"/>
              <a:t>Her insan anlayamaz eski musikimizden </a:t>
            </a:r>
          </a:p>
          <a:p>
            <a:pPr marL="609600" indent="-609600"/>
            <a:r>
              <a:rPr lang="tr-TR" altLang="en-US" sz="3600" i="1" dirty="0">
                <a:cs typeface="Times New Roman" panose="02020603050405020304" pitchFamily="18" charset="0"/>
              </a:rPr>
              <a:t>Ve ondan anlamayan bir şey anlamaz bizden.</a:t>
            </a:r>
            <a:br>
              <a:rPr lang="tr-TR" altLang="en-US" sz="3600" dirty="0">
                <a:cs typeface="Times New Roman" panose="02020603050405020304" pitchFamily="18" charset="0"/>
              </a:rPr>
            </a:br>
            <a:endParaRPr lang="tr-TR" altLang="en-US" sz="3600" dirty="0">
              <a:cs typeface="Times New Roman" panose="02020603050405020304" pitchFamily="18" charset="0"/>
            </a:endParaRPr>
          </a:p>
          <a:p>
            <a:pPr marL="609600" indent="-609600" algn="ctr"/>
            <a:r>
              <a:rPr lang="tr-TR" altLang="en-US" sz="3600" dirty="0">
                <a:cs typeface="Times New Roman" panose="02020603050405020304" pitchFamily="18" charset="0"/>
              </a:rPr>
              <a:t>Yukarıdaki beyitte kaç tane sıfat vardır? </a:t>
            </a:r>
            <a:endParaRPr lang="tr-TR" altLang="en-US" sz="3600" dirty="0"/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14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3 (Üç)</a:t>
            </a:r>
          </a:p>
        </p:txBody>
      </p:sp>
    </p:spTree>
    <p:extLst>
      <p:ext uri="{BB962C8B-B14F-4D97-AF65-F5344CB8AC3E}">
        <p14:creationId xmlns:p14="http://schemas.microsoft.com/office/powerpoint/2010/main" val="83463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21293" y="1724416"/>
            <a:ext cx="57654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/>
              <a:t>Türk edebiyatında destandan halk hikayeciliğine geçiş dönemi eserinin adını yazınız.</a:t>
            </a:r>
            <a:endParaRPr lang="tr-TR" altLang="en-US" sz="3600" dirty="0"/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15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Dede Korkut Hikayeleri</a:t>
            </a:r>
          </a:p>
        </p:txBody>
      </p:sp>
    </p:spTree>
    <p:extLst>
      <p:ext uri="{BB962C8B-B14F-4D97-AF65-F5344CB8AC3E}">
        <p14:creationId xmlns:p14="http://schemas.microsoft.com/office/powerpoint/2010/main" val="206282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95069" y="1561775"/>
            <a:ext cx="59700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en-US" sz="3600" dirty="0"/>
              <a:t>Edebiyatımızın önemli kasidelerinden olan ve Hz. Muhammed(</a:t>
            </a:r>
            <a:r>
              <a:rPr lang="tr-TR" altLang="en-US" sz="3600" dirty="0" err="1"/>
              <a:t>a.s.m</a:t>
            </a:r>
            <a:r>
              <a:rPr lang="tr-TR" altLang="en-US" sz="3600" dirty="0"/>
              <a:t>.)e olan sevgiyi, muhabbeti anlatan “Su Kasidesi” kim tarafından yazılmıştır?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16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81196" y="5489354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Fuzuli </a:t>
            </a:r>
          </a:p>
        </p:txBody>
      </p:sp>
    </p:spTree>
    <p:extLst>
      <p:ext uri="{BB962C8B-B14F-4D97-AF65-F5344CB8AC3E}">
        <p14:creationId xmlns:p14="http://schemas.microsoft.com/office/powerpoint/2010/main" val="90360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17182" y="1329311"/>
            <a:ext cx="63741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/>
            <a:r>
              <a:rPr lang="tr-TR" altLang="en-US" sz="3200" dirty="0"/>
              <a:t>“Soğuktan, burnu kıpkırmızı olmuş.”</a:t>
            </a:r>
          </a:p>
          <a:p>
            <a:pPr marL="609600" indent="-609600"/>
            <a:r>
              <a:rPr lang="tr-TR" altLang="en-US" sz="3200" dirty="0"/>
              <a:t>c</a:t>
            </a:r>
            <a:r>
              <a:rPr lang="tr-TR" altLang="en-US" sz="3200" dirty="0">
                <a:cs typeface="Times New Roman" panose="02020603050405020304" pitchFamily="18" charset="0"/>
              </a:rPr>
              <a:t>ümlesindeki ses olayları </a:t>
            </a:r>
            <a:r>
              <a:rPr lang="tr-TR" altLang="en-US" sz="3200" dirty="0"/>
              <a:t>nelerdir?</a:t>
            </a:r>
            <a:r>
              <a:rPr lang="tr-TR" altLang="en-US" sz="3200" dirty="0">
                <a:cs typeface="Times New Roman" panose="02020603050405020304" pitchFamily="18" charset="0"/>
              </a:rPr>
              <a:t> </a:t>
            </a:r>
            <a:endParaRPr lang="tr-TR" altLang="en-US" sz="3200" dirty="0"/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17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117182" y="4199420"/>
            <a:ext cx="61057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Ünsüz Uyumu (benzeşmesi)</a:t>
            </a:r>
            <a:br>
              <a:rPr lang="tr-TR" sz="4000" b="1" dirty="0">
                <a:solidFill>
                  <a:srgbClr val="FF0000"/>
                </a:solidFill>
              </a:rPr>
            </a:br>
            <a:r>
              <a:rPr lang="tr-TR" sz="4000" b="1" dirty="0">
                <a:solidFill>
                  <a:srgbClr val="FF0000"/>
                </a:solidFill>
              </a:rPr>
              <a:t>Ünlü Düşmesi</a:t>
            </a:r>
          </a:p>
        </p:txBody>
      </p:sp>
    </p:spTree>
    <p:extLst>
      <p:ext uri="{BB962C8B-B14F-4D97-AF65-F5344CB8AC3E}">
        <p14:creationId xmlns:p14="http://schemas.microsoft.com/office/powerpoint/2010/main" val="244961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079348" y="1545529"/>
            <a:ext cx="58931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  <a:t>Mavi gecelerde, hür masallarda</a:t>
            </a:r>
          </a:p>
          <a:p>
            <a: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  <a:t>Renk, </a:t>
            </a:r>
            <a:r>
              <a:rPr lang="tr-TR" altLang="en-US" sz="2400" dirty="0">
                <a:latin typeface="Franklin Gothic Book (Gövde)"/>
              </a:rPr>
              <a:t>ışı</a:t>
            </a:r>
            <a: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  <a:t>k ve rüya yüklü bu kervan </a:t>
            </a:r>
          </a:p>
          <a:p>
            <a: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  <a:t>Bir ömrün en güzel şeyleri bunda; </a:t>
            </a:r>
          </a:p>
          <a:p>
            <a: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  <a:t>Mağrur ve müstebit haliyle zaman   </a:t>
            </a:r>
          </a:p>
          <a:p>
            <a: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  <a:t>O sessiz, de</a:t>
            </a:r>
            <a:r>
              <a:rPr lang="tr-TR" altLang="en-US" sz="2400" dirty="0">
                <a:latin typeface="Franklin Gothic Book (Gövde)"/>
              </a:rPr>
              <a:t>ğ</a:t>
            </a:r>
            <a: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  <a:t>i</a:t>
            </a:r>
            <a:r>
              <a:rPr lang="tr-TR" altLang="en-US" sz="2400" dirty="0">
                <a:latin typeface="Franklin Gothic Book (Gövde)"/>
              </a:rPr>
              <a:t>ş</a:t>
            </a:r>
            <a: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  <a:t>mez, yolculuğunda..«</a:t>
            </a:r>
            <a:b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</a:br>
            <a:r>
              <a:rPr lang="tr-TR" altLang="en-US" sz="2400" dirty="0">
                <a:latin typeface="Franklin Gothic Book (Gövde)"/>
                <a:cs typeface="Times New Roman" panose="02020603050405020304" pitchFamily="18" charset="0"/>
              </a:rPr>
              <a:t> </a:t>
            </a:r>
          </a:p>
          <a:p>
            <a:r>
              <a:rPr lang="tr-TR" altLang="en-US" sz="2400" b="1" dirty="0">
                <a:latin typeface="Franklin Gothic Book (Gövde)"/>
                <a:cs typeface="Times New Roman" panose="02020603050405020304" pitchFamily="18" charset="0"/>
              </a:rPr>
              <a:t>Bu şiirin son dizesinde geçen “yolculuğunda”  kelimesinde kaç tane yapım eki vardır? 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18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81196" y="5489354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2 (İki)</a:t>
            </a:r>
          </a:p>
        </p:txBody>
      </p:sp>
    </p:spTree>
    <p:extLst>
      <p:ext uri="{BB962C8B-B14F-4D97-AF65-F5344CB8AC3E}">
        <p14:creationId xmlns:p14="http://schemas.microsoft.com/office/powerpoint/2010/main" val="311428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75447" y="1646027"/>
            <a:ext cx="541148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altLang="en-US" sz="4000" dirty="0"/>
              <a:t>Bu esere gelinceye kadar “ Türk ” adı hiç kullanılmamıştır. Türk milletinin adının geçtiği ilk Türkçe metindir.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0395" y="503536"/>
            <a:ext cx="2403192" cy="706433"/>
          </a:xfrm>
        </p:spPr>
        <p:txBody>
          <a:bodyPr/>
          <a:lstStyle/>
          <a:p>
            <a:pPr algn="r"/>
            <a:r>
              <a:rPr lang="tr-TR" sz="5000" dirty="0"/>
              <a:t>Soru 1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396834" y="5074691"/>
            <a:ext cx="5893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Orhun Abideleri</a:t>
            </a:r>
            <a:br>
              <a:rPr lang="tr-TR" sz="4000" b="1" dirty="0">
                <a:solidFill>
                  <a:srgbClr val="FF0000"/>
                </a:solidFill>
              </a:rPr>
            </a:br>
            <a:r>
              <a:rPr lang="tr-TR" sz="4000" b="1" dirty="0">
                <a:solidFill>
                  <a:srgbClr val="FF0000"/>
                </a:solidFill>
              </a:rPr>
              <a:t>Göktürk Yazıtları</a:t>
            </a:r>
          </a:p>
        </p:txBody>
      </p:sp>
    </p:spTree>
    <p:extLst>
      <p:ext uri="{BB962C8B-B14F-4D97-AF65-F5344CB8AC3E}">
        <p14:creationId xmlns:p14="http://schemas.microsoft.com/office/powerpoint/2010/main" val="165013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861068" y="2080469"/>
            <a:ext cx="63741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altLang="en-US" sz="3600" dirty="0"/>
              <a:t>Türk edebiyatında </a:t>
            </a:r>
            <a:br>
              <a:rPr lang="tr-TR" altLang="en-US" sz="3600" dirty="0"/>
            </a:br>
            <a:r>
              <a:rPr lang="tr-TR" altLang="en-US" sz="3600" dirty="0"/>
              <a:t>ilk “hamse” yazan </a:t>
            </a:r>
            <a:br>
              <a:rPr lang="tr-TR" altLang="en-US" sz="3600" dirty="0"/>
            </a:br>
            <a:r>
              <a:rPr lang="tr-TR" altLang="en-US" sz="3600" dirty="0"/>
              <a:t>şairimizdir.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19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56029" y="5201264"/>
            <a:ext cx="6105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Ali </a:t>
            </a:r>
            <a:r>
              <a:rPr lang="tr-TR" sz="4000" b="1" dirty="0" err="1">
                <a:solidFill>
                  <a:srgbClr val="FF0000"/>
                </a:solidFill>
              </a:rPr>
              <a:t>Şir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  <a:r>
              <a:rPr lang="tr-TR" sz="4000" b="1" dirty="0" err="1">
                <a:solidFill>
                  <a:srgbClr val="FF0000"/>
                </a:solidFill>
              </a:rPr>
              <a:t>Nevai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4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094517" y="1279301"/>
            <a:ext cx="58931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/>
              <a:t>” Bakmak demek görmek demek değildir.” Cümlesinde kaç tane fiilimsi vardır?</a:t>
            </a:r>
            <a:endParaRPr lang="tr-TR" altLang="en-US" sz="3600" dirty="0">
              <a:latin typeface="Franklin Gothic Book (Gövde)"/>
              <a:cs typeface="Times New Roman" panose="02020603050405020304" pitchFamily="18" charset="0"/>
            </a:endParaRP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20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81196" y="5489354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7371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097515" y="1209969"/>
            <a:ext cx="60062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altLang="en-US" sz="3600" dirty="0"/>
              <a:t>“Ateş düştüğü yeri yakar.” atasözünde de görüldüğü gibi, bir kelimenin hem gerçek hem mecaz anlamının bir arada kullanıldığı sanattır.</a:t>
            </a:r>
          </a:p>
          <a:p>
            <a:pPr algn="ctr"/>
            <a:endParaRPr lang="tr-TR" altLang="en-US" sz="3600" dirty="0">
              <a:latin typeface="Franklin Gothic Book (Gövde)"/>
              <a:cs typeface="Times New Roman" panose="02020603050405020304" pitchFamily="18" charset="0"/>
            </a:endParaRP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21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81196" y="5489354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Kinaye</a:t>
            </a:r>
          </a:p>
        </p:txBody>
      </p:sp>
    </p:spTree>
    <p:extLst>
      <p:ext uri="{BB962C8B-B14F-4D97-AF65-F5344CB8AC3E}">
        <p14:creationId xmlns:p14="http://schemas.microsoft.com/office/powerpoint/2010/main" val="371002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098747" y="2291618"/>
            <a:ext cx="59700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altLang="en-US" sz="3600" dirty="0">
                <a:cs typeface="Times New Roman" panose="02020603050405020304" pitchFamily="18" charset="0"/>
              </a:rPr>
              <a:t>Orhun </a:t>
            </a:r>
            <a:r>
              <a:rPr lang="tr-TR" altLang="en-US" sz="3600" dirty="0" err="1">
                <a:cs typeface="Times New Roman" panose="02020603050405020304" pitchFamily="18" charset="0"/>
              </a:rPr>
              <a:t>Abideleri’ni</a:t>
            </a:r>
            <a:r>
              <a:rPr lang="tr-TR" altLang="en-US" sz="3600" dirty="0">
                <a:cs typeface="Times New Roman" panose="02020603050405020304" pitchFamily="18" charset="0"/>
              </a:rPr>
              <a:t> </a:t>
            </a:r>
            <a:br>
              <a:rPr lang="tr-TR" altLang="en-US" sz="3600" dirty="0">
                <a:cs typeface="Times New Roman" panose="02020603050405020304" pitchFamily="18" charset="0"/>
              </a:rPr>
            </a:br>
            <a:r>
              <a:rPr lang="tr-TR" altLang="en-US" sz="3600" dirty="0">
                <a:cs typeface="Times New Roman" panose="02020603050405020304" pitchFamily="18" charset="0"/>
              </a:rPr>
              <a:t>yazıya kim aktarmıştır</a:t>
            </a:r>
            <a:r>
              <a:rPr lang="tr-TR" altLang="en-US" sz="3600" dirty="0"/>
              <a:t>?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810" y="503536"/>
            <a:ext cx="2802778" cy="706433"/>
          </a:xfrm>
        </p:spPr>
        <p:txBody>
          <a:bodyPr/>
          <a:lstStyle/>
          <a:p>
            <a:pPr algn="r"/>
            <a:r>
              <a:rPr lang="tr-TR" sz="5000" dirty="0"/>
              <a:t>Soru 22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81196" y="5489354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>
                <a:solidFill>
                  <a:srgbClr val="FF0000"/>
                </a:solidFill>
              </a:rPr>
              <a:t>Yolluğ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  <a:r>
              <a:rPr lang="tr-TR" sz="4000" b="1" dirty="0" err="1">
                <a:solidFill>
                  <a:srgbClr val="FF0000"/>
                </a:solidFill>
              </a:rPr>
              <a:t>Tiğin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8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65A073AC-75B4-413E-B036-F50265A51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2849" y="2845467"/>
            <a:ext cx="8361229" cy="2098226"/>
          </a:xfrm>
        </p:spPr>
        <p:txBody>
          <a:bodyPr/>
          <a:lstStyle/>
          <a:p>
            <a:r>
              <a:rPr lang="tr-TR" dirty="0"/>
              <a:t>KATILIMINIZ</a:t>
            </a:r>
            <a:br>
              <a:rPr lang="tr-TR" dirty="0"/>
            </a:br>
            <a:r>
              <a:rPr lang="tr-TR" dirty="0"/>
              <a:t>İÇİN</a:t>
            </a:r>
            <a:br>
              <a:rPr lang="tr-TR" dirty="0"/>
            </a:br>
            <a:r>
              <a:rPr lang="tr-TR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596241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75447" y="1715228"/>
            <a:ext cx="54114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3600" dirty="0"/>
              <a:t>Kasidelerde şairin kendini övdüğü bölüme ne ad verilir?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0395" y="503536"/>
            <a:ext cx="2403192" cy="706433"/>
          </a:xfrm>
        </p:spPr>
        <p:txBody>
          <a:bodyPr/>
          <a:lstStyle/>
          <a:p>
            <a:pPr algn="r"/>
            <a:r>
              <a:rPr lang="tr-TR" sz="5000" dirty="0"/>
              <a:t>Soru 2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472335" y="5148462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Fahriye</a:t>
            </a:r>
          </a:p>
        </p:txBody>
      </p:sp>
    </p:spTree>
    <p:extLst>
      <p:ext uri="{BB962C8B-B14F-4D97-AF65-F5344CB8AC3E}">
        <p14:creationId xmlns:p14="http://schemas.microsoft.com/office/powerpoint/2010/main" val="206616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14713" y="1101200"/>
            <a:ext cx="56363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altLang="en-US" sz="4000" dirty="0"/>
              <a:t>Aynı konuları işleyen fakat farklı zamanlarda değişik kelimelerle karşılanan nazım şekilleri vardır. ”</a:t>
            </a:r>
            <a:r>
              <a:rPr lang="tr-TR" altLang="en-US" sz="4000" dirty="0" err="1"/>
              <a:t>Sagu”türünün</a:t>
            </a:r>
            <a:r>
              <a:rPr lang="tr-TR" altLang="en-US" sz="4000" dirty="0"/>
              <a:t> Divan Edebiyatındaki karşılığıdır.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0395" y="503536"/>
            <a:ext cx="2403192" cy="706433"/>
          </a:xfrm>
        </p:spPr>
        <p:txBody>
          <a:bodyPr/>
          <a:lstStyle/>
          <a:p>
            <a:pPr algn="r"/>
            <a:r>
              <a:rPr lang="tr-TR" sz="5000" dirty="0"/>
              <a:t>Soru 3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Mersiye</a:t>
            </a:r>
          </a:p>
        </p:txBody>
      </p:sp>
    </p:spTree>
    <p:extLst>
      <p:ext uri="{BB962C8B-B14F-4D97-AF65-F5344CB8AC3E}">
        <p14:creationId xmlns:p14="http://schemas.microsoft.com/office/powerpoint/2010/main" val="173237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14713" y="1245918"/>
            <a:ext cx="57654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3600" dirty="0"/>
              <a:t>"Aynalar, bakmayın yüzüme dik dik</a:t>
            </a:r>
            <a:br>
              <a:rPr lang="tr-TR" sz="3600" dirty="0"/>
            </a:br>
            <a:r>
              <a:rPr lang="tr-TR" sz="3600" dirty="0"/>
              <a:t>İşte yakalandık, kelepçelendik."</a:t>
            </a:r>
          </a:p>
          <a:p>
            <a:r>
              <a:rPr lang="tr-TR" sz="3600" dirty="0"/>
              <a:t>Cümlesinde hangi söz sanatı kullanılmıştır?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0395" y="503536"/>
            <a:ext cx="2403192" cy="706433"/>
          </a:xfrm>
        </p:spPr>
        <p:txBody>
          <a:bodyPr/>
          <a:lstStyle/>
          <a:p>
            <a:pPr algn="r"/>
            <a:r>
              <a:rPr lang="tr-TR" sz="5000" dirty="0"/>
              <a:t>Soru 4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Kişileştirme</a:t>
            </a:r>
          </a:p>
        </p:txBody>
      </p:sp>
    </p:spTree>
    <p:extLst>
      <p:ext uri="{BB962C8B-B14F-4D97-AF65-F5344CB8AC3E}">
        <p14:creationId xmlns:p14="http://schemas.microsoft.com/office/powerpoint/2010/main" val="373216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072467" y="1276328"/>
            <a:ext cx="57654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altLang="en-US" sz="3600" dirty="0"/>
              <a:t>Düğün, sünnet, ölüm, açılış, mübarek gecelerde okunan ve Süleyman Çelebi tarafından yazılan, halkımızca “</a:t>
            </a:r>
            <a:r>
              <a:rPr lang="tr-TR" altLang="en-US" sz="3600" dirty="0" err="1"/>
              <a:t>mevlid</a:t>
            </a:r>
            <a:r>
              <a:rPr lang="tr-TR" altLang="en-US" sz="3600" dirty="0"/>
              <a:t>” olarak adlandırılan eserin orijinal adıdır.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0395" y="503536"/>
            <a:ext cx="2403192" cy="706433"/>
          </a:xfrm>
        </p:spPr>
        <p:txBody>
          <a:bodyPr/>
          <a:lstStyle/>
          <a:p>
            <a:pPr algn="r"/>
            <a:r>
              <a:rPr lang="tr-TR" sz="5000" dirty="0"/>
              <a:t>Soru 5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>
                <a:solidFill>
                  <a:srgbClr val="FF0000"/>
                </a:solidFill>
              </a:rPr>
              <a:t>Vesiletü’n</a:t>
            </a:r>
            <a:r>
              <a:rPr lang="tr-TR" sz="4000" b="1" dirty="0">
                <a:solidFill>
                  <a:srgbClr val="FF0000"/>
                </a:solidFill>
              </a:rPr>
              <a:t>-Necat</a:t>
            </a:r>
          </a:p>
        </p:txBody>
      </p:sp>
    </p:spTree>
    <p:extLst>
      <p:ext uri="{BB962C8B-B14F-4D97-AF65-F5344CB8AC3E}">
        <p14:creationId xmlns:p14="http://schemas.microsoft.com/office/powerpoint/2010/main" val="342003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14713" y="1295612"/>
            <a:ext cx="57654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altLang="en-US" sz="3600" dirty="0">
                <a:cs typeface="Times New Roman" panose="02020603050405020304" pitchFamily="18" charset="0"/>
              </a:rPr>
              <a:t>Anonim Halk Edebiyatı nazım</a:t>
            </a:r>
            <a:r>
              <a:rPr lang="tr-TR" altLang="en-US" sz="3600" dirty="0"/>
              <a:t> </a:t>
            </a:r>
            <a:r>
              <a:rPr lang="tr-TR" altLang="en-US" sz="3600" dirty="0">
                <a:cs typeface="Times New Roman" panose="02020603050405020304" pitchFamily="18" charset="0"/>
              </a:rPr>
              <a:t>şekillerindendir. 7 ‘ </a:t>
            </a:r>
            <a:r>
              <a:rPr lang="tr-TR" altLang="en-US" sz="3600" dirty="0" err="1">
                <a:cs typeface="Times New Roman" panose="02020603050405020304" pitchFamily="18" charset="0"/>
              </a:rPr>
              <a:t>li</a:t>
            </a:r>
            <a:r>
              <a:rPr lang="tr-TR" altLang="en-US" sz="3600" dirty="0">
                <a:cs typeface="Times New Roman" panose="02020603050405020304" pitchFamily="18" charset="0"/>
              </a:rPr>
              <a:t> hece  ölçüsü ile yazılır. Tek dörtlükten oluşur. Kafiye şeması </a:t>
            </a:r>
            <a:r>
              <a:rPr lang="tr-TR" altLang="en-US" sz="3600" dirty="0" err="1">
                <a:cs typeface="Times New Roman" panose="02020603050405020304" pitchFamily="18" charset="0"/>
              </a:rPr>
              <a:t>aaxa</a:t>
            </a:r>
            <a:r>
              <a:rPr lang="tr-TR" altLang="en-US" sz="3600" dirty="0">
                <a:cs typeface="Times New Roman" panose="02020603050405020304" pitchFamily="18" charset="0"/>
              </a:rPr>
              <a:t> ‘ </a:t>
            </a:r>
            <a:r>
              <a:rPr lang="tr-TR" altLang="en-US" sz="3600" dirty="0" err="1">
                <a:cs typeface="Times New Roman" panose="02020603050405020304" pitchFamily="18" charset="0"/>
              </a:rPr>
              <a:t>dır</a:t>
            </a:r>
            <a:r>
              <a:rPr lang="tr-TR" altLang="en-US" sz="3600" dirty="0">
                <a:cs typeface="Times New Roman" panose="02020603050405020304" pitchFamily="18" charset="0"/>
              </a:rPr>
              <a:t>. Aşk, ayrılık, gurbet gibi konuları işler.</a:t>
            </a:r>
            <a:r>
              <a:rPr lang="tr-TR" altLang="en-US" sz="3600" dirty="0"/>
              <a:t> 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0395" y="503536"/>
            <a:ext cx="2403192" cy="706433"/>
          </a:xfrm>
        </p:spPr>
        <p:txBody>
          <a:bodyPr/>
          <a:lstStyle/>
          <a:p>
            <a:pPr algn="r"/>
            <a:r>
              <a:rPr lang="tr-TR" sz="5000" dirty="0"/>
              <a:t>Soru 6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Mani</a:t>
            </a:r>
          </a:p>
        </p:txBody>
      </p:sp>
    </p:spTree>
    <p:extLst>
      <p:ext uri="{BB962C8B-B14F-4D97-AF65-F5344CB8AC3E}">
        <p14:creationId xmlns:p14="http://schemas.microsoft.com/office/powerpoint/2010/main" val="219197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993786" y="1209969"/>
            <a:ext cx="58931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/>
              <a:t>Sözlü edebiyat ürünlerinin (sav, sagu) ilk kez yazıya aktarıldığı geçiş dönemi eseri nedir?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0395" y="503536"/>
            <a:ext cx="2403192" cy="706433"/>
          </a:xfrm>
        </p:spPr>
        <p:txBody>
          <a:bodyPr/>
          <a:lstStyle/>
          <a:p>
            <a:pPr algn="r"/>
            <a:r>
              <a:rPr lang="tr-TR" sz="5000" dirty="0"/>
              <a:t>Soru 7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Divan-ı Lügati-t Türk</a:t>
            </a:r>
            <a:br>
              <a:rPr lang="tr-TR" sz="4000" b="1" dirty="0">
                <a:solidFill>
                  <a:srgbClr val="FF0000"/>
                </a:solidFill>
              </a:rPr>
            </a:br>
            <a:r>
              <a:rPr lang="tr-TR" sz="4000" b="1" dirty="0">
                <a:solidFill>
                  <a:srgbClr val="FF0000"/>
                </a:solidFill>
              </a:rPr>
              <a:t>Kaşgarlı Mahmut</a:t>
            </a:r>
          </a:p>
        </p:txBody>
      </p:sp>
    </p:spTree>
    <p:extLst>
      <p:ext uri="{BB962C8B-B14F-4D97-AF65-F5344CB8AC3E}">
        <p14:creationId xmlns:p14="http://schemas.microsoft.com/office/powerpoint/2010/main" val="205574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7034A3A-587B-4936-B246-9DA28A5CC59D}"/>
              </a:ext>
            </a:extLst>
          </p:cNvPr>
          <p:cNvSpPr/>
          <p:nvPr/>
        </p:nvSpPr>
        <p:spPr>
          <a:xfrm>
            <a:off x="1121293" y="1533107"/>
            <a:ext cx="57654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altLang="en-US" sz="3600" dirty="0">
                <a:cs typeface="Times New Roman" panose="02020603050405020304" pitchFamily="18" charset="0"/>
              </a:rPr>
              <a:t>Kırgızların millî destanı olan bu eserin tamamı manzumdur. </a:t>
            </a:r>
            <a:r>
              <a:rPr lang="tr-TR" altLang="en-US" sz="3600" dirty="0"/>
              <a:t>İslâmiyet etkisinde oluşmuş Türk destanlarındandır. </a:t>
            </a:r>
            <a:r>
              <a:rPr lang="tr-TR" altLang="en-US" sz="3600" dirty="0">
                <a:cs typeface="Times New Roman" panose="02020603050405020304" pitchFamily="18" charset="0"/>
              </a:rPr>
              <a:t>Dünyanın en uzun destanıdır. </a:t>
            </a:r>
          </a:p>
        </p:txBody>
      </p:sp>
      <p:pic>
        <p:nvPicPr>
          <p:cNvPr id="41" name="My Movie">
            <a:hlinkClick r:id="" action="ppaction://media"/>
            <a:extLst>
              <a:ext uri="{FF2B5EF4-FFF2-40B4-BE49-F238E27FC236}">
                <a16:creationId xmlns:a16="http://schemas.microsoft.com/office/drawing/2014/main" id="{2AFD450A-8C80-4ACF-93E5-483AE04833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333" y="3362320"/>
            <a:ext cx="472476" cy="472476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5D0157C1-3A99-4D10-8285-1BD7ED83F8C5}"/>
              </a:ext>
            </a:extLst>
          </p:cNvPr>
          <p:cNvSpPr/>
          <p:nvPr/>
        </p:nvSpPr>
        <p:spPr>
          <a:xfrm>
            <a:off x="6747932" y="1191235"/>
            <a:ext cx="4188039" cy="4188039"/>
          </a:xfrm>
          <a:prstGeom prst="ellipse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B1CE4B-A9CD-433F-BB41-36A77D5CB526}"/>
              </a:ext>
            </a:extLst>
          </p:cNvPr>
          <p:cNvSpPr/>
          <p:nvPr/>
        </p:nvSpPr>
        <p:spPr>
          <a:xfrm>
            <a:off x="8108215" y="254326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976A807-FD27-4A38-B2E5-392B9E57888B}"/>
              </a:ext>
            </a:extLst>
          </p:cNvPr>
          <p:cNvSpPr/>
          <p:nvPr/>
        </p:nvSpPr>
        <p:spPr>
          <a:xfrm>
            <a:off x="8110118" y="25500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D0B04E-DB97-4B0E-AE26-C65C7060E737}"/>
              </a:ext>
            </a:extLst>
          </p:cNvPr>
          <p:cNvSpPr/>
          <p:nvPr/>
        </p:nvSpPr>
        <p:spPr>
          <a:xfrm>
            <a:off x="8114795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66CFC05-7C6A-4B29-BEA3-55806DDDAF0B}"/>
              </a:ext>
            </a:extLst>
          </p:cNvPr>
          <p:cNvSpPr/>
          <p:nvPr/>
        </p:nvSpPr>
        <p:spPr>
          <a:xfrm>
            <a:off x="8110118" y="25609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8372CD1-F3C6-4518-AA76-AAE657A8CB7D}"/>
              </a:ext>
            </a:extLst>
          </p:cNvPr>
          <p:cNvSpPr/>
          <p:nvPr/>
        </p:nvSpPr>
        <p:spPr>
          <a:xfrm>
            <a:off x="8112484" y="256770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49618EF-CFE1-433C-93AD-9BB4BD7AD4BC}"/>
              </a:ext>
            </a:extLst>
          </p:cNvPr>
          <p:cNvSpPr/>
          <p:nvPr/>
        </p:nvSpPr>
        <p:spPr>
          <a:xfrm>
            <a:off x="811273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80114-4BD2-49BA-9A0E-5B3BD16F2047}"/>
              </a:ext>
            </a:extLst>
          </p:cNvPr>
          <p:cNvSpPr/>
          <p:nvPr/>
        </p:nvSpPr>
        <p:spPr>
          <a:xfrm>
            <a:off x="811864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CBD67B-D861-4280-8C14-E9396FDF5152}"/>
              </a:ext>
            </a:extLst>
          </p:cNvPr>
          <p:cNvSpPr/>
          <p:nvPr/>
        </p:nvSpPr>
        <p:spPr>
          <a:xfrm>
            <a:off x="8118641" y="257192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0F9E757-C122-40D9-99E1-090BB144EAE3}"/>
              </a:ext>
            </a:extLst>
          </p:cNvPr>
          <p:cNvSpPr/>
          <p:nvPr/>
        </p:nvSpPr>
        <p:spPr>
          <a:xfrm>
            <a:off x="8129389" y="256680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7F024D-8326-4A5C-940D-D1BE6F0CF516}"/>
              </a:ext>
            </a:extLst>
          </p:cNvPr>
          <p:cNvSpPr/>
          <p:nvPr/>
        </p:nvSpPr>
        <p:spPr>
          <a:xfrm>
            <a:off x="8140137" y="255674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219E3E-2F2D-4FE2-877C-117C797A042E}"/>
              </a:ext>
            </a:extLst>
          </p:cNvPr>
          <p:cNvSpPr/>
          <p:nvPr/>
        </p:nvSpPr>
        <p:spPr>
          <a:xfrm>
            <a:off x="8148942" y="256348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E6A692-3050-4CD5-A6DD-13306F859995}"/>
              </a:ext>
            </a:extLst>
          </p:cNvPr>
          <p:cNvSpPr/>
          <p:nvPr/>
        </p:nvSpPr>
        <p:spPr>
          <a:xfrm>
            <a:off x="8135263" y="255157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3D7E01-4F5F-4925-95A7-E4EE9B5B029C}"/>
              </a:ext>
            </a:extLst>
          </p:cNvPr>
          <p:cNvSpPr/>
          <p:nvPr/>
        </p:nvSpPr>
        <p:spPr>
          <a:xfrm>
            <a:off x="8150885" y="253440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C900FEC-435D-4B4F-9B65-F0DF60E22B19}"/>
              </a:ext>
            </a:extLst>
          </p:cNvPr>
          <p:cNvSpPr/>
          <p:nvPr/>
        </p:nvSpPr>
        <p:spPr>
          <a:xfrm>
            <a:off x="8137187" y="2533071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28CE874-0E8C-479C-8108-F757AC6F00BF}"/>
              </a:ext>
            </a:extLst>
          </p:cNvPr>
          <p:cNvSpPr/>
          <p:nvPr/>
        </p:nvSpPr>
        <p:spPr>
          <a:xfrm>
            <a:off x="8129353" y="254906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4EF5E19-80FA-4F86-AD99-EFE8D7AFF9EB}"/>
              </a:ext>
            </a:extLst>
          </p:cNvPr>
          <p:cNvSpPr/>
          <p:nvPr/>
        </p:nvSpPr>
        <p:spPr>
          <a:xfrm>
            <a:off x="8140137" y="2546162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6DF972-B6D3-455B-AB05-353B08F59972}"/>
              </a:ext>
            </a:extLst>
          </p:cNvPr>
          <p:cNvSpPr/>
          <p:nvPr/>
        </p:nvSpPr>
        <p:spPr>
          <a:xfrm>
            <a:off x="8135933" y="253692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0FB29FA-AC0A-4C36-9EAF-44F68B245D35}"/>
              </a:ext>
            </a:extLst>
          </p:cNvPr>
          <p:cNvSpPr/>
          <p:nvPr/>
        </p:nvSpPr>
        <p:spPr>
          <a:xfrm>
            <a:off x="8142301" y="2544969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DED6D8C-5219-4EEE-BF2B-C77FB6991D2A}"/>
              </a:ext>
            </a:extLst>
          </p:cNvPr>
          <p:cNvSpPr/>
          <p:nvPr/>
        </p:nvSpPr>
        <p:spPr>
          <a:xfrm>
            <a:off x="8125157" y="255243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D8223-7185-44A0-A146-1D74AFEA19CA}"/>
              </a:ext>
            </a:extLst>
          </p:cNvPr>
          <p:cNvSpPr/>
          <p:nvPr/>
        </p:nvSpPr>
        <p:spPr>
          <a:xfrm>
            <a:off x="8142301" y="254996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AE3169-476D-4478-B0F3-DE742BBE505F}"/>
              </a:ext>
            </a:extLst>
          </p:cNvPr>
          <p:cNvSpPr/>
          <p:nvPr/>
        </p:nvSpPr>
        <p:spPr>
          <a:xfrm>
            <a:off x="8146348" y="256182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0977BF1-669A-42C2-A071-DA4E567DCBC0}"/>
              </a:ext>
            </a:extLst>
          </p:cNvPr>
          <p:cNvSpPr/>
          <p:nvPr/>
        </p:nvSpPr>
        <p:spPr>
          <a:xfrm>
            <a:off x="8150885" y="256754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CA0649C-6B81-4FE4-81CE-FA7FD08C2B23}"/>
              </a:ext>
            </a:extLst>
          </p:cNvPr>
          <p:cNvSpPr/>
          <p:nvPr/>
        </p:nvSpPr>
        <p:spPr>
          <a:xfrm>
            <a:off x="8146593" y="258276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268189-F379-4A9E-853E-D3BC5ECE5BD9}"/>
              </a:ext>
            </a:extLst>
          </p:cNvPr>
          <p:cNvSpPr/>
          <p:nvPr/>
        </p:nvSpPr>
        <p:spPr>
          <a:xfrm>
            <a:off x="8142301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09841B5-4EE2-416E-ADC8-78021B93163A}"/>
              </a:ext>
            </a:extLst>
          </p:cNvPr>
          <p:cNvSpPr/>
          <p:nvPr/>
        </p:nvSpPr>
        <p:spPr>
          <a:xfrm>
            <a:off x="8133496" y="2592553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514C2E2-2F77-4CA6-9D78-70B7EEA49606}"/>
              </a:ext>
            </a:extLst>
          </p:cNvPr>
          <p:cNvSpPr/>
          <p:nvPr/>
        </p:nvSpPr>
        <p:spPr>
          <a:xfrm>
            <a:off x="8142301" y="257444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4CD481-F8BA-415A-AB14-DCC7E05AB32C}"/>
              </a:ext>
            </a:extLst>
          </p:cNvPr>
          <p:cNvSpPr/>
          <p:nvPr/>
        </p:nvSpPr>
        <p:spPr>
          <a:xfrm>
            <a:off x="8133496" y="2596615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0AA2123-EFEA-412D-A7A6-4982F4B8F02F}"/>
              </a:ext>
            </a:extLst>
          </p:cNvPr>
          <p:cNvSpPr/>
          <p:nvPr/>
        </p:nvSpPr>
        <p:spPr>
          <a:xfrm>
            <a:off x="8142301" y="2585530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4FA988-1CFC-4398-99A9-6C3D2B3F690F}"/>
              </a:ext>
            </a:extLst>
          </p:cNvPr>
          <p:cNvSpPr/>
          <p:nvPr/>
        </p:nvSpPr>
        <p:spPr>
          <a:xfrm>
            <a:off x="8133496" y="2559778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3043538-4E89-4AA7-9215-732562035B7B}"/>
              </a:ext>
            </a:extLst>
          </p:cNvPr>
          <p:cNvSpPr/>
          <p:nvPr/>
        </p:nvSpPr>
        <p:spPr>
          <a:xfrm>
            <a:off x="8127594" y="2572977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229B2F7-C2A0-4BF4-913E-95F594CCD8D0}"/>
              </a:ext>
            </a:extLst>
          </p:cNvPr>
          <p:cNvSpPr/>
          <p:nvPr/>
        </p:nvSpPr>
        <p:spPr>
          <a:xfrm>
            <a:off x="8150131" y="2561014"/>
            <a:ext cx="1396013" cy="1396013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C217A040-CA05-477C-9528-BA13086D533E}"/>
              </a:ext>
            </a:extLst>
          </p:cNvPr>
          <p:cNvSpPr/>
          <p:nvPr/>
        </p:nvSpPr>
        <p:spPr>
          <a:xfrm>
            <a:off x="6927868" y="2750378"/>
            <a:ext cx="3847099" cy="1084417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SÜRE BİTTİ</a:t>
            </a:r>
          </a:p>
        </p:txBody>
      </p:sp>
      <p:sp>
        <p:nvSpPr>
          <p:cNvPr id="75" name="Unvan 1">
            <a:extLst>
              <a:ext uri="{FF2B5EF4-FFF2-40B4-BE49-F238E27FC236}">
                <a16:creationId xmlns:a16="http://schemas.microsoft.com/office/drawing/2014/main" id="{012E928A-4828-4F7F-B155-083E09F57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0395" y="503536"/>
            <a:ext cx="2403192" cy="706433"/>
          </a:xfrm>
        </p:spPr>
        <p:txBody>
          <a:bodyPr/>
          <a:lstStyle/>
          <a:p>
            <a:pPr algn="r"/>
            <a:r>
              <a:rPr lang="tr-TR" sz="5000" dirty="0"/>
              <a:t>Soru 8</a:t>
            </a:r>
          </a:p>
        </p:txBody>
      </p:sp>
      <p:sp>
        <p:nvSpPr>
          <p:cNvPr id="77" name="11 Metin kutusu">
            <a:extLst>
              <a:ext uri="{FF2B5EF4-FFF2-40B4-BE49-F238E27FC236}">
                <a16:creationId xmlns:a16="http://schemas.microsoft.com/office/drawing/2014/main" id="{5FDB0CFF-07BA-4F00-8F32-8547E1B59DC1}"/>
              </a:ext>
            </a:extLst>
          </p:cNvPr>
          <p:cNvSpPr txBox="1"/>
          <p:nvPr/>
        </p:nvSpPr>
        <p:spPr>
          <a:xfrm>
            <a:off x="1245832" y="5393938"/>
            <a:ext cx="5893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Manas Destanı</a:t>
            </a:r>
          </a:p>
        </p:txBody>
      </p:sp>
    </p:spTree>
    <p:extLst>
      <p:ext uri="{BB962C8B-B14F-4D97-AF65-F5344CB8AC3E}">
        <p14:creationId xmlns:p14="http://schemas.microsoft.com/office/powerpoint/2010/main" val="277697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6264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/>
    </p:bldLst>
  </p:timing>
</p:sld>
</file>

<file path=ppt/theme/theme1.xml><?xml version="1.0" encoding="utf-8"?>
<a:theme xmlns:a="http://schemas.openxmlformats.org/drawingml/2006/main" name="Kırpma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347</TotalTime>
  <Words>1199</Words>
  <Application>Microsoft Office PowerPoint</Application>
  <PresentationFormat>Geniş ekran</PresentationFormat>
  <Paragraphs>786</Paragraphs>
  <Slides>24</Slides>
  <Notes>0</Notes>
  <HiddenSlides>0</HiddenSlides>
  <MMClips>22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Calibri</vt:lpstr>
      <vt:lpstr>Franklin Gothic Book</vt:lpstr>
      <vt:lpstr>Franklin Gothic Book (Gövde)</vt:lpstr>
      <vt:lpstr>Kırpma</vt:lpstr>
      <vt:lpstr>   10. SINIFLAR TÜRK DİLİ VE EDEBİYATI BİLGİ YARIŞMASI HOŞ GELDİNİZ </vt:lpstr>
      <vt:lpstr>Soru 1</vt:lpstr>
      <vt:lpstr>Soru 2</vt:lpstr>
      <vt:lpstr>Soru 3</vt:lpstr>
      <vt:lpstr>Soru 4</vt:lpstr>
      <vt:lpstr>Soru 5</vt:lpstr>
      <vt:lpstr>Soru 6</vt:lpstr>
      <vt:lpstr>Soru 7</vt:lpstr>
      <vt:lpstr>Soru 8</vt:lpstr>
      <vt:lpstr>Soru 9</vt:lpstr>
      <vt:lpstr>Soru 10</vt:lpstr>
      <vt:lpstr>Soru 11</vt:lpstr>
      <vt:lpstr>Soru 12</vt:lpstr>
      <vt:lpstr>Soru 13</vt:lpstr>
      <vt:lpstr>Soru 14</vt:lpstr>
      <vt:lpstr>Soru 15</vt:lpstr>
      <vt:lpstr>Soru 16</vt:lpstr>
      <vt:lpstr>Soru 17</vt:lpstr>
      <vt:lpstr>Soru 18</vt:lpstr>
      <vt:lpstr>Soru 19</vt:lpstr>
      <vt:lpstr>Soru 20</vt:lpstr>
      <vt:lpstr>Soru 21</vt:lpstr>
      <vt:lpstr>Soru 22</vt:lpstr>
      <vt:lpstr>KATILIMINIZ İÇİN 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......... ………….. KONULU BİLGİ YARIŞMASI</dc:title>
  <dc:creator>Saban Tankus</dc:creator>
  <cp:lastModifiedBy>Saban Tankus</cp:lastModifiedBy>
  <cp:revision>14</cp:revision>
  <dcterms:created xsi:type="dcterms:W3CDTF">2019-02-22T20:48:17Z</dcterms:created>
  <dcterms:modified xsi:type="dcterms:W3CDTF">2019-02-26T10:28:56Z</dcterms:modified>
</cp:coreProperties>
</file>