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handoutMasterIdLst>
    <p:handoutMasterId r:id="rId17"/>
  </p:handoutMasterIdLst>
  <p:sldIdLst>
    <p:sldId id="422" r:id="rId2"/>
    <p:sldId id="441" r:id="rId3"/>
    <p:sldId id="438" r:id="rId4"/>
    <p:sldId id="439" r:id="rId5"/>
    <p:sldId id="440" r:id="rId6"/>
    <p:sldId id="446" r:id="rId7"/>
    <p:sldId id="447" r:id="rId8"/>
    <p:sldId id="442" r:id="rId9"/>
    <p:sldId id="443" r:id="rId10"/>
    <p:sldId id="448" r:id="rId11"/>
    <p:sldId id="449" r:id="rId12"/>
    <p:sldId id="444" r:id="rId13"/>
    <p:sldId id="451" r:id="rId14"/>
    <p:sldId id="445" r:id="rId15"/>
  </p:sldIdLst>
  <p:sldSz cx="12192000" cy="6858000"/>
  <p:notesSz cx="6718300" cy="98552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EEEEEE"/>
    <a:srgbClr val="33CC99"/>
    <a:srgbClr val="FFFFFF"/>
    <a:srgbClr val="FF0000"/>
    <a:srgbClr val="4C0000"/>
    <a:srgbClr val="D4040C"/>
    <a:srgbClr val="D20000"/>
    <a:srgbClr val="D8020C"/>
    <a:srgbClr val="F5C3D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616DA210-FB5B-4158-B5E0-FEB733F419BA}" styleName="Açık Stil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Açık Stil 2 - Vurgu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FECB4D8-DB02-4DC6-A0A2-4F2EBAE1DC90}" styleName="Orta Stil 1 - Vurgu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8799B23B-EC83-4686-B30A-512413B5E67A}" styleName="Açık Stil 3 - Vurgu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B344D84-9AFB-497E-A393-DC336BA19D2E}" styleName="Orta Stil 3 - Vurgu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660B408-B3CF-4A94-85FC-2B1E0A45F4A2}" styleName="Koyu Stil 2 - Vurgu 1/Vurgu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3" d="100"/>
          <a:sy n="73" d="100"/>
        </p:scale>
        <p:origin x="-570" y="-102"/>
      </p:cViewPr>
      <p:guideLst>
        <p:guide orient="horz" pos="2160"/>
        <p:guide pos="3840"/>
      </p:guideLst>
    </p:cSldViewPr>
  </p:slideViewPr>
  <p:notesTextViewPr>
    <p:cViewPr>
      <p:scale>
        <a:sx n="1" d="1"/>
        <a:sy n="1" d="1"/>
      </p:scale>
      <p:origin x="0" y="0"/>
    </p:cViewPr>
  </p:notesTextViewPr>
  <p:sorterViewPr>
    <p:cViewPr varScale="1">
      <p:scale>
        <a:sx n="1" d="1"/>
        <a:sy n="1" d="1"/>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1"/>
            <a:ext cx="2911898" cy="492760"/>
          </a:xfrm>
          <a:prstGeom prst="rect">
            <a:avLst/>
          </a:prstGeom>
        </p:spPr>
        <p:txBody>
          <a:bodyPr vert="horz" lIns="91294" tIns="45647" rIns="91294" bIns="45647" rtlCol="0"/>
          <a:lstStyle>
            <a:lvl1pPr algn="l">
              <a:defRPr sz="1200"/>
            </a:lvl1pPr>
          </a:lstStyle>
          <a:p>
            <a:endParaRPr lang="tr-TR"/>
          </a:p>
        </p:txBody>
      </p:sp>
      <p:sp>
        <p:nvSpPr>
          <p:cNvPr id="3" name="Veri Yer Tutucusu 2"/>
          <p:cNvSpPr>
            <a:spLocks noGrp="1"/>
          </p:cNvSpPr>
          <p:nvPr>
            <p:ph type="dt" sz="quarter" idx="1"/>
          </p:nvPr>
        </p:nvSpPr>
        <p:spPr>
          <a:xfrm>
            <a:off x="3804817" y="1"/>
            <a:ext cx="2911898" cy="492760"/>
          </a:xfrm>
          <a:prstGeom prst="rect">
            <a:avLst/>
          </a:prstGeom>
        </p:spPr>
        <p:txBody>
          <a:bodyPr vert="horz" lIns="91294" tIns="45647" rIns="91294" bIns="45647" rtlCol="0"/>
          <a:lstStyle>
            <a:lvl1pPr algn="r">
              <a:defRPr sz="1200"/>
            </a:lvl1pPr>
          </a:lstStyle>
          <a:p>
            <a:fld id="{9842E6F1-B4F0-4DEA-9AC5-CC4E0C73AA83}" type="datetimeFigureOut">
              <a:rPr lang="tr-TR" smtClean="0"/>
              <a:pPr/>
              <a:t>29.05.2019</a:t>
            </a:fld>
            <a:endParaRPr lang="tr-TR"/>
          </a:p>
        </p:txBody>
      </p:sp>
      <p:sp>
        <p:nvSpPr>
          <p:cNvPr id="4" name="Altbilgi Yer Tutucusu 3"/>
          <p:cNvSpPr>
            <a:spLocks noGrp="1"/>
          </p:cNvSpPr>
          <p:nvPr>
            <p:ph type="ftr" sz="quarter" idx="2"/>
          </p:nvPr>
        </p:nvSpPr>
        <p:spPr>
          <a:xfrm>
            <a:off x="0" y="9360856"/>
            <a:ext cx="2911898" cy="492760"/>
          </a:xfrm>
          <a:prstGeom prst="rect">
            <a:avLst/>
          </a:prstGeom>
        </p:spPr>
        <p:txBody>
          <a:bodyPr vert="horz" lIns="91294" tIns="45647" rIns="91294" bIns="45647" rtlCol="0" anchor="b"/>
          <a:lstStyle>
            <a:lvl1pPr algn="l">
              <a:defRPr sz="1200"/>
            </a:lvl1pPr>
          </a:lstStyle>
          <a:p>
            <a:endParaRPr lang="tr-TR"/>
          </a:p>
        </p:txBody>
      </p:sp>
      <p:sp>
        <p:nvSpPr>
          <p:cNvPr id="5" name="Slayt Numarası Yer Tutucusu 4"/>
          <p:cNvSpPr>
            <a:spLocks noGrp="1"/>
          </p:cNvSpPr>
          <p:nvPr>
            <p:ph type="sldNum" sz="quarter" idx="3"/>
          </p:nvPr>
        </p:nvSpPr>
        <p:spPr>
          <a:xfrm>
            <a:off x="3804817" y="9360856"/>
            <a:ext cx="2911898" cy="492760"/>
          </a:xfrm>
          <a:prstGeom prst="rect">
            <a:avLst/>
          </a:prstGeom>
        </p:spPr>
        <p:txBody>
          <a:bodyPr vert="horz" lIns="91294" tIns="45647" rIns="91294" bIns="45647" rtlCol="0" anchor="b"/>
          <a:lstStyle>
            <a:lvl1pPr algn="r">
              <a:defRPr sz="1200"/>
            </a:lvl1pPr>
          </a:lstStyle>
          <a:p>
            <a:fld id="{C01DDF7C-9FF1-43E1-A475-0A2EA11E1339}" type="slidenum">
              <a:rPr lang="tr-TR" smtClean="0"/>
              <a:pPr/>
              <a:t>‹#›</a:t>
            </a:fld>
            <a:endParaRPr lang="tr-TR"/>
          </a:p>
        </p:txBody>
      </p:sp>
    </p:spTree>
    <p:extLst>
      <p:ext uri="{BB962C8B-B14F-4D97-AF65-F5344CB8AC3E}">
        <p14:creationId xmlns:p14="http://schemas.microsoft.com/office/powerpoint/2010/main" xmlns="" val="33996504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1"/>
            <a:ext cx="2911898" cy="492760"/>
          </a:xfrm>
          <a:prstGeom prst="rect">
            <a:avLst/>
          </a:prstGeom>
        </p:spPr>
        <p:txBody>
          <a:bodyPr vert="horz" lIns="91294" tIns="45647" rIns="91294" bIns="45647" rtlCol="0"/>
          <a:lstStyle>
            <a:lvl1pPr algn="l">
              <a:defRPr sz="1200"/>
            </a:lvl1pPr>
          </a:lstStyle>
          <a:p>
            <a:endParaRPr lang="tr-TR"/>
          </a:p>
        </p:txBody>
      </p:sp>
      <p:sp>
        <p:nvSpPr>
          <p:cNvPr id="3" name="Veri Yer Tutucusu 2"/>
          <p:cNvSpPr>
            <a:spLocks noGrp="1"/>
          </p:cNvSpPr>
          <p:nvPr>
            <p:ph type="dt" idx="1"/>
          </p:nvPr>
        </p:nvSpPr>
        <p:spPr>
          <a:xfrm>
            <a:off x="3804817" y="1"/>
            <a:ext cx="2911898" cy="492760"/>
          </a:xfrm>
          <a:prstGeom prst="rect">
            <a:avLst/>
          </a:prstGeom>
        </p:spPr>
        <p:txBody>
          <a:bodyPr vert="horz" lIns="91294" tIns="45647" rIns="91294" bIns="45647" rtlCol="0"/>
          <a:lstStyle>
            <a:lvl1pPr algn="r">
              <a:defRPr sz="1200"/>
            </a:lvl1pPr>
          </a:lstStyle>
          <a:p>
            <a:fld id="{05398B1B-A2D6-47C7-BA15-41196791F8E7}" type="datetimeFigureOut">
              <a:rPr lang="tr-TR" smtClean="0"/>
              <a:pPr/>
              <a:t>29.05.2019</a:t>
            </a:fld>
            <a:endParaRPr lang="tr-TR"/>
          </a:p>
        </p:txBody>
      </p:sp>
      <p:sp>
        <p:nvSpPr>
          <p:cNvPr id="4" name="Slayt Görüntüsü Yer Tutucusu 3"/>
          <p:cNvSpPr>
            <a:spLocks noGrp="1" noRot="1" noChangeAspect="1"/>
          </p:cNvSpPr>
          <p:nvPr>
            <p:ph type="sldImg" idx="2"/>
          </p:nvPr>
        </p:nvSpPr>
        <p:spPr>
          <a:xfrm>
            <a:off x="74613" y="739775"/>
            <a:ext cx="6569075" cy="3695700"/>
          </a:xfrm>
          <a:prstGeom prst="rect">
            <a:avLst/>
          </a:prstGeom>
          <a:noFill/>
          <a:ln w="12700">
            <a:solidFill>
              <a:prstClr val="black"/>
            </a:solidFill>
          </a:ln>
        </p:spPr>
        <p:txBody>
          <a:bodyPr vert="horz" lIns="91294" tIns="45647" rIns="91294" bIns="45647" rtlCol="0" anchor="ctr"/>
          <a:lstStyle/>
          <a:p>
            <a:endParaRPr lang="tr-TR"/>
          </a:p>
        </p:txBody>
      </p:sp>
      <p:sp>
        <p:nvSpPr>
          <p:cNvPr id="5" name="Not Yer Tutucusu 4"/>
          <p:cNvSpPr>
            <a:spLocks noGrp="1"/>
          </p:cNvSpPr>
          <p:nvPr>
            <p:ph type="body" sz="quarter" idx="3"/>
          </p:nvPr>
        </p:nvSpPr>
        <p:spPr>
          <a:xfrm>
            <a:off x="672465" y="4682012"/>
            <a:ext cx="5373371" cy="4434840"/>
          </a:xfrm>
          <a:prstGeom prst="rect">
            <a:avLst/>
          </a:prstGeom>
        </p:spPr>
        <p:txBody>
          <a:bodyPr vert="horz" lIns="91294" tIns="45647" rIns="91294" bIns="45647"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360856"/>
            <a:ext cx="2911898" cy="492760"/>
          </a:xfrm>
          <a:prstGeom prst="rect">
            <a:avLst/>
          </a:prstGeom>
        </p:spPr>
        <p:txBody>
          <a:bodyPr vert="horz" lIns="91294" tIns="45647" rIns="91294" bIns="45647" rtlCol="0" anchor="b"/>
          <a:lstStyle>
            <a:lvl1pPr algn="l">
              <a:defRPr sz="1200"/>
            </a:lvl1pPr>
          </a:lstStyle>
          <a:p>
            <a:endParaRPr lang="tr-TR"/>
          </a:p>
        </p:txBody>
      </p:sp>
      <p:sp>
        <p:nvSpPr>
          <p:cNvPr id="7" name="Slayt Numarası Yer Tutucusu 6"/>
          <p:cNvSpPr>
            <a:spLocks noGrp="1"/>
          </p:cNvSpPr>
          <p:nvPr>
            <p:ph type="sldNum" sz="quarter" idx="5"/>
          </p:nvPr>
        </p:nvSpPr>
        <p:spPr>
          <a:xfrm>
            <a:off x="3804817" y="9360856"/>
            <a:ext cx="2911898" cy="492760"/>
          </a:xfrm>
          <a:prstGeom prst="rect">
            <a:avLst/>
          </a:prstGeom>
        </p:spPr>
        <p:txBody>
          <a:bodyPr vert="horz" lIns="91294" tIns="45647" rIns="91294" bIns="45647" rtlCol="0" anchor="b"/>
          <a:lstStyle>
            <a:lvl1pPr algn="r">
              <a:defRPr sz="1200"/>
            </a:lvl1pPr>
          </a:lstStyle>
          <a:p>
            <a:fld id="{238F818C-6FBC-43F4-9CC2-9E8BBF4AEB02}" type="slidenum">
              <a:rPr lang="tr-TR" smtClean="0"/>
              <a:pPr/>
              <a:t>‹#›</a:t>
            </a:fld>
            <a:endParaRPr lang="tr-TR"/>
          </a:p>
        </p:txBody>
      </p:sp>
    </p:spTree>
    <p:extLst>
      <p:ext uri="{BB962C8B-B14F-4D97-AF65-F5344CB8AC3E}">
        <p14:creationId xmlns:p14="http://schemas.microsoft.com/office/powerpoint/2010/main" xmlns="" val="15407573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CEFA1AA5-F12A-42A4-81DB-2552994FF1D4}" type="datetime1">
              <a:rPr lang="tr-TR" smtClean="0"/>
              <a:pPr/>
              <a:t>29.05.2019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8CC9735-4242-4435-8C65-38800299BE2A}" type="slidenum">
              <a:rPr lang="tr-TR" smtClean="0"/>
              <a:pPr/>
              <a:t>‹#›</a:t>
            </a:fld>
            <a:endParaRPr lang="tr-TR"/>
          </a:p>
        </p:txBody>
      </p:sp>
    </p:spTree>
    <p:extLst>
      <p:ext uri="{BB962C8B-B14F-4D97-AF65-F5344CB8AC3E}">
        <p14:creationId xmlns:p14="http://schemas.microsoft.com/office/powerpoint/2010/main" xmlns="" val="1465034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E059218-0144-4B3A-84DE-6D7602FAEA5C}" type="datetime1">
              <a:rPr lang="tr-TR" smtClean="0"/>
              <a:pPr/>
              <a:t>29.05.2019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8CC9735-4242-4435-8C65-38800299BE2A}" type="slidenum">
              <a:rPr lang="tr-TR" smtClean="0"/>
              <a:pPr/>
              <a:t>‹#›</a:t>
            </a:fld>
            <a:endParaRPr lang="tr-TR"/>
          </a:p>
        </p:txBody>
      </p:sp>
    </p:spTree>
    <p:extLst>
      <p:ext uri="{BB962C8B-B14F-4D97-AF65-F5344CB8AC3E}">
        <p14:creationId xmlns:p14="http://schemas.microsoft.com/office/powerpoint/2010/main" xmlns="" val="3332304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67263F5-3127-44CF-8CA5-1B6231176B42}" type="datetime1">
              <a:rPr lang="tr-TR" smtClean="0"/>
              <a:pPr/>
              <a:t>29.05.2019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8CC9735-4242-4435-8C65-38800299BE2A}" type="slidenum">
              <a:rPr lang="tr-TR" smtClean="0"/>
              <a:pPr/>
              <a:t>‹#›</a:t>
            </a:fld>
            <a:endParaRPr lang="tr-TR"/>
          </a:p>
        </p:txBody>
      </p:sp>
    </p:spTree>
    <p:extLst>
      <p:ext uri="{BB962C8B-B14F-4D97-AF65-F5344CB8AC3E}">
        <p14:creationId xmlns:p14="http://schemas.microsoft.com/office/powerpoint/2010/main" xmlns="" val="3684281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7E0DDCD-B6F7-4644-8A0C-AC7608B467DE}" type="datetime1">
              <a:rPr lang="tr-TR" smtClean="0"/>
              <a:pPr/>
              <a:t>29.05.2019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8CC9735-4242-4435-8C65-38800299BE2A}" type="slidenum">
              <a:rPr lang="tr-TR" smtClean="0"/>
              <a:pPr/>
              <a:t>‹#›</a:t>
            </a:fld>
            <a:endParaRPr lang="tr-TR"/>
          </a:p>
        </p:txBody>
      </p:sp>
    </p:spTree>
    <p:extLst>
      <p:ext uri="{BB962C8B-B14F-4D97-AF65-F5344CB8AC3E}">
        <p14:creationId xmlns:p14="http://schemas.microsoft.com/office/powerpoint/2010/main" xmlns="" val="2451092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tr-TR" smtClean="0"/>
              <a:t>Asıl başlık stili için tıklatın</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2DD012C6-BAA8-45B5-B622-FE94C293785E}" type="datetime1">
              <a:rPr lang="tr-TR" smtClean="0"/>
              <a:pPr/>
              <a:t>29.05.2019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8CC9735-4242-4435-8C65-38800299BE2A}" type="slidenum">
              <a:rPr lang="tr-TR" smtClean="0"/>
              <a:pPr/>
              <a:t>‹#›</a:t>
            </a:fld>
            <a:endParaRPr lang="tr-TR"/>
          </a:p>
        </p:txBody>
      </p:sp>
    </p:spTree>
    <p:extLst>
      <p:ext uri="{BB962C8B-B14F-4D97-AF65-F5344CB8AC3E}">
        <p14:creationId xmlns:p14="http://schemas.microsoft.com/office/powerpoint/2010/main" xmlns="" val="276454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7441E205-2A93-4393-BE93-BCEAC50FA943}" type="datetime1">
              <a:rPr lang="tr-TR" smtClean="0"/>
              <a:pPr/>
              <a:t>29.05.2019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8CC9735-4242-4435-8C65-38800299BE2A}" type="slidenum">
              <a:rPr lang="tr-TR" smtClean="0"/>
              <a:pPr/>
              <a:t>‹#›</a:t>
            </a:fld>
            <a:endParaRPr lang="tr-TR"/>
          </a:p>
        </p:txBody>
      </p:sp>
    </p:spTree>
    <p:extLst>
      <p:ext uri="{BB962C8B-B14F-4D97-AF65-F5344CB8AC3E}">
        <p14:creationId xmlns:p14="http://schemas.microsoft.com/office/powerpoint/2010/main" xmlns="" val="1012324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839789"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172201"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B85A38F-FC08-4978-9845-D8853A431F4D}" type="datetime1">
              <a:rPr lang="tr-TR" smtClean="0"/>
              <a:pPr/>
              <a:t>29.05.2019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8CC9735-4242-4435-8C65-38800299BE2A}" type="slidenum">
              <a:rPr lang="tr-TR" smtClean="0"/>
              <a:pPr/>
              <a:t>‹#›</a:t>
            </a:fld>
            <a:endParaRPr lang="tr-TR"/>
          </a:p>
        </p:txBody>
      </p:sp>
    </p:spTree>
    <p:extLst>
      <p:ext uri="{BB962C8B-B14F-4D97-AF65-F5344CB8AC3E}">
        <p14:creationId xmlns:p14="http://schemas.microsoft.com/office/powerpoint/2010/main" xmlns="" val="1133475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F8323863-73E0-4786-8FCE-2F56077522E8}" type="datetime1">
              <a:rPr lang="tr-TR" smtClean="0"/>
              <a:pPr/>
              <a:t>29.05.2019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8CC9735-4242-4435-8C65-38800299BE2A}" type="slidenum">
              <a:rPr lang="tr-TR" smtClean="0"/>
              <a:pPr/>
              <a:t>‹#›</a:t>
            </a:fld>
            <a:endParaRPr lang="tr-TR"/>
          </a:p>
        </p:txBody>
      </p:sp>
    </p:spTree>
    <p:extLst>
      <p:ext uri="{BB962C8B-B14F-4D97-AF65-F5344CB8AC3E}">
        <p14:creationId xmlns:p14="http://schemas.microsoft.com/office/powerpoint/2010/main" xmlns="" val="1739245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949558-4B45-4895-A3C5-DDE0B1A9DA8E}" type="datetime1">
              <a:rPr lang="tr-TR" smtClean="0"/>
              <a:pPr/>
              <a:t>29.05.2019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38CC9735-4242-4435-8C65-38800299BE2A}" type="slidenum">
              <a:rPr lang="tr-TR" smtClean="0"/>
              <a:pPr/>
              <a:t>‹#›</a:t>
            </a:fld>
            <a:endParaRPr lang="tr-TR"/>
          </a:p>
        </p:txBody>
      </p:sp>
    </p:spTree>
    <p:extLst>
      <p:ext uri="{BB962C8B-B14F-4D97-AF65-F5344CB8AC3E}">
        <p14:creationId xmlns:p14="http://schemas.microsoft.com/office/powerpoint/2010/main" xmlns="" val="3733064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368EEBE7-3907-4072-92FB-D956716C383C}" type="datetime1">
              <a:rPr lang="tr-TR" smtClean="0"/>
              <a:pPr/>
              <a:t>29.05.2019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8CC9735-4242-4435-8C65-38800299BE2A}" type="slidenum">
              <a:rPr lang="tr-TR" smtClean="0"/>
              <a:pPr/>
              <a:t>‹#›</a:t>
            </a:fld>
            <a:endParaRPr lang="tr-TR"/>
          </a:p>
        </p:txBody>
      </p:sp>
    </p:spTree>
    <p:extLst>
      <p:ext uri="{BB962C8B-B14F-4D97-AF65-F5344CB8AC3E}">
        <p14:creationId xmlns:p14="http://schemas.microsoft.com/office/powerpoint/2010/main" xmlns="" val="3523213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28C248A6-E067-4AF3-8333-2348A426C185}" type="datetime1">
              <a:rPr lang="tr-TR" smtClean="0"/>
              <a:pPr/>
              <a:t>29.05.2019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8CC9735-4242-4435-8C65-38800299BE2A}" type="slidenum">
              <a:rPr lang="tr-TR" smtClean="0"/>
              <a:pPr/>
              <a:t>‹#›</a:t>
            </a:fld>
            <a:endParaRPr lang="tr-TR"/>
          </a:p>
        </p:txBody>
      </p:sp>
    </p:spTree>
    <p:extLst>
      <p:ext uri="{BB962C8B-B14F-4D97-AF65-F5344CB8AC3E}">
        <p14:creationId xmlns:p14="http://schemas.microsoft.com/office/powerpoint/2010/main" xmlns="" val="2913993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BAF92B-D1DA-4A08-BBF5-B3294FAB4AFB}" type="datetime1">
              <a:rPr lang="tr-TR" smtClean="0"/>
              <a:pPr/>
              <a:t>29.05.2019</a:t>
            </a:fld>
            <a:endParaRPr lang="tr-T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CC9735-4242-4435-8C65-38800299BE2A}" type="slidenum">
              <a:rPr lang="tr-TR" smtClean="0"/>
              <a:pPr/>
              <a:t>‹#›</a:t>
            </a:fld>
            <a:endParaRPr lang="tr-TR"/>
          </a:p>
        </p:txBody>
      </p:sp>
    </p:spTree>
    <p:extLst>
      <p:ext uri="{BB962C8B-B14F-4D97-AF65-F5344CB8AC3E}">
        <p14:creationId xmlns:p14="http://schemas.microsoft.com/office/powerpoint/2010/main" xmlns="" val="23752784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38CC9735-4242-4435-8C65-38800299BE2A}" type="slidenum">
              <a:rPr lang="tr-TR" smtClean="0"/>
              <a:pPr/>
              <a:t>1</a:t>
            </a:fld>
            <a:endParaRPr lang="tr-TR"/>
          </a:p>
        </p:txBody>
      </p:sp>
      <p:pic>
        <p:nvPicPr>
          <p:cNvPr id="6" name="Resim 5"/>
          <p:cNvPicPr>
            <a:picLocks noChangeAspect="1"/>
          </p:cNvPicPr>
          <p:nvPr/>
        </p:nvPicPr>
        <p:blipFill rotWithShape="1">
          <a:blip r:embed="rId2" cstate="print"/>
          <a:srcRect t="44269" b="8243"/>
          <a:stretch/>
        </p:blipFill>
        <p:spPr>
          <a:xfrm>
            <a:off x="1589041" y="2207623"/>
            <a:ext cx="9476435" cy="3657599"/>
          </a:xfrm>
          <a:prstGeom prst="rect">
            <a:avLst/>
          </a:prstGeom>
        </p:spPr>
      </p:pic>
      <p:sp>
        <p:nvSpPr>
          <p:cNvPr id="7" name="Metin kutusu 6"/>
          <p:cNvSpPr txBox="1"/>
          <p:nvPr/>
        </p:nvSpPr>
        <p:spPr>
          <a:xfrm>
            <a:off x="3500846" y="1188720"/>
            <a:ext cx="5381897" cy="646331"/>
          </a:xfrm>
          <a:prstGeom prst="rect">
            <a:avLst/>
          </a:prstGeom>
          <a:noFill/>
        </p:spPr>
        <p:txBody>
          <a:bodyPr wrap="square" rtlCol="0">
            <a:spAutoFit/>
          </a:bodyPr>
          <a:lstStyle/>
          <a:p>
            <a:r>
              <a:rPr lang="tr-TR" sz="3600" dirty="0" smtClean="0"/>
              <a:t>ALAN ZÜMRE İÇİN 15 SORU</a:t>
            </a:r>
            <a:endParaRPr lang="tr-TR" sz="3600" dirty="0"/>
          </a:p>
        </p:txBody>
      </p:sp>
    </p:spTree>
    <p:extLst>
      <p:ext uri="{BB962C8B-B14F-4D97-AF65-F5344CB8AC3E}">
        <p14:creationId xmlns:p14="http://schemas.microsoft.com/office/powerpoint/2010/main" xmlns="" val="25677744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Metin kutusu 12"/>
          <p:cNvSpPr txBox="1"/>
          <p:nvPr/>
        </p:nvSpPr>
        <p:spPr>
          <a:xfrm>
            <a:off x="345829" y="2180493"/>
            <a:ext cx="11521444" cy="4276578"/>
          </a:xfrm>
          <a:prstGeom prst="rect">
            <a:avLst/>
          </a:prstGeom>
          <a:solidFill>
            <a:srgbClr val="EEEEEE"/>
          </a:solidFill>
          <a:ln>
            <a:solidFill>
              <a:schemeClr val="bg1">
                <a:lumMod val="50000"/>
              </a:schemeClr>
            </a:solidFill>
          </a:ln>
        </p:spPr>
        <p:txBody>
          <a:bodyPr wrap="square" rtlCol="0">
            <a:spAutoFit/>
          </a:bodyPr>
          <a:lstStyle/>
          <a:p>
            <a:endParaRPr lang="tr-TR" dirty="0"/>
          </a:p>
        </p:txBody>
      </p:sp>
      <p:sp>
        <p:nvSpPr>
          <p:cNvPr id="14" name="Dikdörtgen 13"/>
          <p:cNvSpPr/>
          <p:nvPr/>
        </p:nvSpPr>
        <p:spPr>
          <a:xfrm>
            <a:off x="2296632" y="2320596"/>
            <a:ext cx="6290435" cy="399637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tr-TR"/>
          </a:p>
        </p:txBody>
      </p:sp>
      <p:sp>
        <p:nvSpPr>
          <p:cNvPr id="2" name="Unvan 1"/>
          <p:cNvSpPr>
            <a:spLocks noGrp="1"/>
          </p:cNvSpPr>
          <p:nvPr>
            <p:ph type="title"/>
          </p:nvPr>
        </p:nvSpPr>
        <p:spPr>
          <a:xfrm>
            <a:off x="345829" y="1048372"/>
            <a:ext cx="9080804" cy="521138"/>
          </a:xfrm>
        </p:spPr>
        <p:txBody>
          <a:bodyPr>
            <a:noAutofit/>
          </a:bodyPr>
          <a:lstStyle/>
          <a:p>
            <a:r>
              <a:rPr lang="tr-TR" sz="3200" dirty="0"/>
              <a:t>EĞİTİM - ÖĞRETİM</a:t>
            </a:r>
            <a:r>
              <a:rPr lang="tr-TR" sz="3200" dirty="0" smtClean="0"/>
              <a:t>---- SORU2</a:t>
            </a:r>
            <a:endParaRPr lang="tr-TR" sz="3200" dirty="0"/>
          </a:p>
        </p:txBody>
      </p:sp>
      <p:sp>
        <p:nvSpPr>
          <p:cNvPr id="4" name="Slayt Numarası Yer Tutucusu 3"/>
          <p:cNvSpPr>
            <a:spLocks noGrp="1"/>
          </p:cNvSpPr>
          <p:nvPr>
            <p:ph type="sldNum" sz="quarter" idx="12"/>
          </p:nvPr>
        </p:nvSpPr>
        <p:spPr/>
        <p:txBody>
          <a:bodyPr/>
          <a:lstStyle/>
          <a:p>
            <a:fld id="{38CC9735-4242-4435-8C65-38800299BE2A}" type="slidenum">
              <a:rPr lang="tr-TR" smtClean="0"/>
              <a:pPr/>
              <a:t>10</a:t>
            </a:fld>
            <a:endParaRPr lang="tr-TR"/>
          </a:p>
        </p:txBody>
      </p:sp>
      <p:graphicFrame>
        <p:nvGraphicFramePr>
          <p:cNvPr id="3" name="Tablo 2"/>
          <p:cNvGraphicFramePr>
            <a:graphicFrameLocks noGrp="1"/>
          </p:cNvGraphicFramePr>
          <p:nvPr>
            <p:extLst/>
          </p:nvPr>
        </p:nvGraphicFramePr>
        <p:xfrm>
          <a:off x="345830" y="1646237"/>
          <a:ext cx="11373420" cy="485486"/>
        </p:xfrm>
        <a:graphic>
          <a:graphicData uri="http://schemas.openxmlformats.org/drawingml/2006/table">
            <a:tbl>
              <a:tblPr firstRow="1" bandRow="1">
                <a:tableStyleId>{5C22544A-7EE6-4342-B048-85BDC9FD1C3A}</a:tableStyleId>
              </a:tblPr>
              <a:tblGrid>
                <a:gridCol w="3647672">
                  <a:extLst>
                    <a:ext uri="{9D8B030D-6E8A-4147-A177-3AD203B41FA5}">
                      <a16:colId xmlns:a16="http://schemas.microsoft.com/office/drawing/2014/main" xmlns="" val="20000"/>
                    </a:ext>
                  </a:extLst>
                </a:gridCol>
                <a:gridCol w="3582955">
                  <a:extLst>
                    <a:ext uri="{9D8B030D-6E8A-4147-A177-3AD203B41FA5}">
                      <a16:colId xmlns:a16="http://schemas.microsoft.com/office/drawing/2014/main" xmlns="" val="20001"/>
                    </a:ext>
                  </a:extLst>
                </a:gridCol>
                <a:gridCol w="2780523">
                  <a:extLst>
                    <a:ext uri="{9D8B030D-6E8A-4147-A177-3AD203B41FA5}">
                      <a16:colId xmlns:a16="http://schemas.microsoft.com/office/drawing/2014/main" xmlns="" val="20002"/>
                    </a:ext>
                  </a:extLst>
                </a:gridCol>
                <a:gridCol w="1362270">
                  <a:extLst>
                    <a:ext uri="{9D8B030D-6E8A-4147-A177-3AD203B41FA5}">
                      <a16:colId xmlns:a16="http://schemas.microsoft.com/office/drawing/2014/main" xmlns="" val="20003"/>
                    </a:ext>
                  </a:extLst>
                </a:gridCol>
              </a:tblGrid>
              <a:tr h="485486">
                <a:tc>
                  <a:txBody>
                    <a:bodyPr/>
                    <a:lstStyle/>
                    <a:p>
                      <a:pPr algn="ctr"/>
                      <a:r>
                        <a:rPr lang="tr-TR" dirty="0" smtClean="0">
                          <a:solidFill>
                            <a:schemeClr val="tx1">
                              <a:lumMod val="95000"/>
                              <a:lumOff val="5000"/>
                            </a:schemeClr>
                          </a:solidFill>
                        </a:rPr>
                        <a:t>Soru</a:t>
                      </a:r>
                      <a:endParaRPr lang="tr-TR" dirty="0">
                        <a:solidFill>
                          <a:schemeClr val="tx1">
                            <a:lumMod val="95000"/>
                            <a:lumOff val="5000"/>
                          </a:schemeClr>
                        </a:solidFill>
                      </a:endParaRPr>
                    </a:p>
                  </a:txBody>
                  <a:tcPr>
                    <a:solidFill>
                      <a:srgbClr val="33CC99"/>
                    </a:solidFill>
                  </a:tcPr>
                </a:tc>
                <a:tc>
                  <a:txBody>
                    <a:bodyPr/>
                    <a:lstStyle/>
                    <a:p>
                      <a:pPr algn="ctr"/>
                      <a:r>
                        <a:rPr lang="tr-TR" dirty="0" smtClean="0">
                          <a:solidFill>
                            <a:schemeClr val="tx1">
                              <a:lumMod val="95000"/>
                              <a:lumOff val="5000"/>
                            </a:schemeClr>
                          </a:solidFill>
                        </a:rPr>
                        <a:t>Yorum / Gözlem</a:t>
                      </a:r>
                      <a:endParaRPr lang="tr-TR" dirty="0">
                        <a:solidFill>
                          <a:schemeClr val="tx1">
                            <a:lumMod val="95000"/>
                            <a:lumOff val="5000"/>
                          </a:schemeClr>
                        </a:solidFill>
                      </a:endParaRPr>
                    </a:p>
                  </a:txBody>
                  <a:tcPr>
                    <a:solidFill>
                      <a:srgbClr val="33CC99"/>
                    </a:solidFill>
                  </a:tcPr>
                </a:tc>
                <a:tc>
                  <a:txBody>
                    <a:bodyPr/>
                    <a:lstStyle/>
                    <a:p>
                      <a:pPr algn="ctr"/>
                      <a:r>
                        <a:rPr lang="tr-TR" dirty="0" smtClean="0">
                          <a:solidFill>
                            <a:schemeClr val="tx1">
                              <a:lumMod val="95000"/>
                              <a:lumOff val="5000"/>
                            </a:schemeClr>
                          </a:solidFill>
                        </a:rPr>
                        <a:t>Kanıt</a:t>
                      </a:r>
                      <a:endParaRPr lang="tr-TR" dirty="0">
                        <a:solidFill>
                          <a:schemeClr val="tx1">
                            <a:lumMod val="95000"/>
                            <a:lumOff val="5000"/>
                          </a:schemeClr>
                        </a:solidFill>
                      </a:endParaRPr>
                    </a:p>
                  </a:txBody>
                  <a:tcPr>
                    <a:solidFill>
                      <a:srgbClr val="33CC99"/>
                    </a:solidFill>
                  </a:tcPr>
                </a:tc>
                <a:tc>
                  <a:txBody>
                    <a:bodyPr/>
                    <a:lstStyle/>
                    <a:p>
                      <a:pPr algn="ctr"/>
                      <a:r>
                        <a:rPr lang="tr-TR" dirty="0" smtClean="0">
                          <a:solidFill>
                            <a:schemeClr val="tx1">
                              <a:lumMod val="95000"/>
                              <a:lumOff val="5000"/>
                            </a:schemeClr>
                          </a:solidFill>
                        </a:rPr>
                        <a:t>G.A.</a:t>
                      </a:r>
                      <a:endParaRPr lang="tr-TR" dirty="0">
                        <a:solidFill>
                          <a:schemeClr val="tx1">
                            <a:lumMod val="95000"/>
                            <a:lumOff val="5000"/>
                          </a:schemeClr>
                        </a:solidFill>
                      </a:endParaRPr>
                    </a:p>
                  </a:txBody>
                  <a:tcPr>
                    <a:solidFill>
                      <a:srgbClr val="33CC99"/>
                    </a:solidFill>
                  </a:tcPr>
                </a:tc>
                <a:extLst>
                  <a:ext uri="{0D108BD9-81ED-4DB2-BD59-A6C34878D82A}">
                    <a16:rowId xmlns:a16="http://schemas.microsoft.com/office/drawing/2014/main" xmlns="" val="10000"/>
                  </a:ext>
                </a:extLst>
              </a:tr>
            </a:tbl>
          </a:graphicData>
        </a:graphic>
      </p:graphicFrame>
      <p:sp>
        <p:nvSpPr>
          <p:cNvPr id="9" name="Metin kutusu 8"/>
          <p:cNvSpPr txBox="1"/>
          <p:nvPr/>
        </p:nvSpPr>
        <p:spPr>
          <a:xfrm>
            <a:off x="452512" y="2333685"/>
            <a:ext cx="1844122" cy="2862322"/>
          </a:xfrm>
          <a:prstGeom prst="rect">
            <a:avLst/>
          </a:prstGeom>
          <a:solidFill>
            <a:srgbClr val="EEEEEE"/>
          </a:solidFill>
          <a:ln>
            <a:noFill/>
          </a:ln>
        </p:spPr>
        <p:txBody>
          <a:bodyPr wrap="square" rtlCol="0">
            <a:spAutoFit/>
          </a:bodyPr>
          <a:lstStyle/>
          <a:p>
            <a:r>
              <a:rPr lang="tr-TR" sz="2000" dirty="0">
                <a:solidFill>
                  <a:srgbClr val="FF0000"/>
                </a:solidFill>
              </a:rPr>
              <a:t>Öğrencilerin bilimsel, kültürel, kişisel ve sportif gelişiminin sağlanmasına yönelik hangi çalışmalar yapılıyor?</a:t>
            </a:r>
            <a:endParaRPr lang="tr-TR" sz="2000" dirty="0"/>
          </a:p>
        </p:txBody>
      </p:sp>
      <p:sp>
        <p:nvSpPr>
          <p:cNvPr id="15" name="Dikdörtgen 14"/>
          <p:cNvSpPr/>
          <p:nvPr/>
        </p:nvSpPr>
        <p:spPr>
          <a:xfrm>
            <a:off x="8637479" y="2333684"/>
            <a:ext cx="1780822" cy="399637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tr-TR"/>
          </a:p>
        </p:txBody>
      </p:sp>
      <p:sp>
        <p:nvSpPr>
          <p:cNvPr id="12" name="Metin kutusu 11"/>
          <p:cNvSpPr txBox="1"/>
          <p:nvPr/>
        </p:nvSpPr>
        <p:spPr>
          <a:xfrm>
            <a:off x="10418301" y="2180493"/>
            <a:ext cx="1448972" cy="4276578"/>
          </a:xfrm>
          <a:prstGeom prst="rect">
            <a:avLst/>
          </a:prstGeom>
          <a:solidFill>
            <a:srgbClr val="EEEEEE"/>
          </a:solidFill>
          <a:ln>
            <a:solidFill>
              <a:schemeClr val="bg1">
                <a:lumMod val="50000"/>
              </a:schemeClr>
            </a:solidFill>
          </a:ln>
        </p:spPr>
        <p:txBody>
          <a:bodyPr wrap="square" rtlCol="0">
            <a:spAutoFit/>
          </a:bodyPr>
          <a:lstStyle/>
          <a:p>
            <a:endParaRPr lang="tr-TR" dirty="0"/>
          </a:p>
        </p:txBody>
      </p:sp>
      <p:sp>
        <p:nvSpPr>
          <p:cNvPr id="5" name="Sağ Ok 4">
            <a:hlinkClick r:id="" action="ppaction://hlinkshowjump?jump=nextslide"/>
          </p:cNvPr>
          <p:cNvSpPr/>
          <p:nvPr/>
        </p:nvSpPr>
        <p:spPr>
          <a:xfrm>
            <a:off x="9576262" y="980902"/>
            <a:ext cx="575444" cy="4987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xmlns="" val="24412055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Metin kutusu 12"/>
          <p:cNvSpPr txBox="1"/>
          <p:nvPr/>
        </p:nvSpPr>
        <p:spPr>
          <a:xfrm>
            <a:off x="345829" y="2180493"/>
            <a:ext cx="11521444" cy="4276578"/>
          </a:xfrm>
          <a:prstGeom prst="rect">
            <a:avLst/>
          </a:prstGeom>
          <a:solidFill>
            <a:srgbClr val="EEEEEE"/>
          </a:solidFill>
          <a:ln>
            <a:solidFill>
              <a:schemeClr val="bg1">
                <a:lumMod val="50000"/>
              </a:schemeClr>
            </a:solidFill>
          </a:ln>
        </p:spPr>
        <p:txBody>
          <a:bodyPr wrap="square" rtlCol="0">
            <a:spAutoFit/>
          </a:bodyPr>
          <a:lstStyle/>
          <a:p>
            <a:endParaRPr lang="tr-TR" dirty="0"/>
          </a:p>
        </p:txBody>
      </p:sp>
      <p:sp>
        <p:nvSpPr>
          <p:cNvPr id="14" name="Dikdörtgen 13"/>
          <p:cNvSpPr/>
          <p:nvPr/>
        </p:nvSpPr>
        <p:spPr>
          <a:xfrm>
            <a:off x="2296632" y="2320596"/>
            <a:ext cx="6290435" cy="399637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tr-TR"/>
          </a:p>
        </p:txBody>
      </p:sp>
      <p:sp>
        <p:nvSpPr>
          <p:cNvPr id="2" name="Unvan 1"/>
          <p:cNvSpPr>
            <a:spLocks noGrp="1"/>
          </p:cNvSpPr>
          <p:nvPr>
            <p:ph type="title"/>
          </p:nvPr>
        </p:nvSpPr>
        <p:spPr>
          <a:xfrm>
            <a:off x="345829" y="1048372"/>
            <a:ext cx="9080804" cy="521138"/>
          </a:xfrm>
        </p:spPr>
        <p:txBody>
          <a:bodyPr>
            <a:noAutofit/>
          </a:bodyPr>
          <a:lstStyle/>
          <a:p>
            <a:r>
              <a:rPr lang="tr-TR" sz="3200" dirty="0"/>
              <a:t>EĞİTİM - ÖĞRETİM</a:t>
            </a:r>
            <a:r>
              <a:rPr lang="tr-TR" sz="3200" dirty="0" smtClean="0"/>
              <a:t>---- SORU3</a:t>
            </a:r>
            <a:endParaRPr lang="tr-TR" sz="3200" dirty="0"/>
          </a:p>
        </p:txBody>
      </p:sp>
      <p:sp>
        <p:nvSpPr>
          <p:cNvPr id="4" name="Slayt Numarası Yer Tutucusu 3"/>
          <p:cNvSpPr>
            <a:spLocks noGrp="1"/>
          </p:cNvSpPr>
          <p:nvPr>
            <p:ph type="sldNum" sz="quarter" idx="12"/>
          </p:nvPr>
        </p:nvSpPr>
        <p:spPr/>
        <p:txBody>
          <a:bodyPr/>
          <a:lstStyle/>
          <a:p>
            <a:fld id="{38CC9735-4242-4435-8C65-38800299BE2A}" type="slidenum">
              <a:rPr lang="tr-TR" smtClean="0"/>
              <a:pPr/>
              <a:t>11</a:t>
            </a:fld>
            <a:endParaRPr lang="tr-TR"/>
          </a:p>
        </p:txBody>
      </p:sp>
      <p:graphicFrame>
        <p:nvGraphicFramePr>
          <p:cNvPr id="3" name="Tablo 2"/>
          <p:cNvGraphicFramePr>
            <a:graphicFrameLocks noGrp="1"/>
          </p:cNvGraphicFramePr>
          <p:nvPr>
            <p:extLst/>
          </p:nvPr>
        </p:nvGraphicFramePr>
        <p:xfrm>
          <a:off x="345830" y="1646237"/>
          <a:ext cx="11373420" cy="485486"/>
        </p:xfrm>
        <a:graphic>
          <a:graphicData uri="http://schemas.openxmlformats.org/drawingml/2006/table">
            <a:tbl>
              <a:tblPr firstRow="1" bandRow="1">
                <a:tableStyleId>{5C22544A-7EE6-4342-B048-85BDC9FD1C3A}</a:tableStyleId>
              </a:tblPr>
              <a:tblGrid>
                <a:gridCol w="3647672">
                  <a:extLst>
                    <a:ext uri="{9D8B030D-6E8A-4147-A177-3AD203B41FA5}">
                      <a16:colId xmlns:a16="http://schemas.microsoft.com/office/drawing/2014/main" xmlns="" val="20000"/>
                    </a:ext>
                  </a:extLst>
                </a:gridCol>
                <a:gridCol w="3582955">
                  <a:extLst>
                    <a:ext uri="{9D8B030D-6E8A-4147-A177-3AD203B41FA5}">
                      <a16:colId xmlns:a16="http://schemas.microsoft.com/office/drawing/2014/main" xmlns="" val="20001"/>
                    </a:ext>
                  </a:extLst>
                </a:gridCol>
                <a:gridCol w="2780523">
                  <a:extLst>
                    <a:ext uri="{9D8B030D-6E8A-4147-A177-3AD203B41FA5}">
                      <a16:colId xmlns:a16="http://schemas.microsoft.com/office/drawing/2014/main" xmlns="" val="20002"/>
                    </a:ext>
                  </a:extLst>
                </a:gridCol>
                <a:gridCol w="1362270">
                  <a:extLst>
                    <a:ext uri="{9D8B030D-6E8A-4147-A177-3AD203B41FA5}">
                      <a16:colId xmlns:a16="http://schemas.microsoft.com/office/drawing/2014/main" xmlns="" val="20003"/>
                    </a:ext>
                  </a:extLst>
                </a:gridCol>
              </a:tblGrid>
              <a:tr h="485486">
                <a:tc>
                  <a:txBody>
                    <a:bodyPr/>
                    <a:lstStyle/>
                    <a:p>
                      <a:pPr algn="ctr"/>
                      <a:r>
                        <a:rPr lang="tr-TR" dirty="0" smtClean="0">
                          <a:solidFill>
                            <a:schemeClr val="tx1">
                              <a:lumMod val="95000"/>
                              <a:lumOff val="5000"/>
                            </a:schemeClr>
                          </a:solidFill>
                        </a:rPr>
                        <a:t>Soru</a:t>
                      </a:r>
                      <a:endParaRPr lang="tr-TR" dirty="0">
                        <a:solidFill>
                          <a:schemeClr val="tx1">
                            <a:lumMod val="95000"/>
                            <a:lumOff val="5000"/>
                          </a:schemeClr>
                        </a:solidFill>
                      </a:endParaRPr>
                    </a:p>
                  </a:txBody>
                  <a:tcPr>
                    <a:solidFill>
                      <a:srgbClr val="33CC99"/>
                    </a:solidFill>
                  </a:tcPr>
                </a:tc>
                <a:tc>
                  <a:txBody>
                    <a:bodyPr/>
                    <a:lstStyle/>
                    <a:p>
                      <a:pPr algn="ctr"/>
                      <a:r>
                        <a:rPr lang="tr-TR" dirty="0" smtClean="0">
                          <a:solidFill>
                            <a:schemeClr val="tx1">
                              <a:lumMod val="95000"/>
                              <a:lumOff val="5000"/>
                            </a:schemeClr>
                          </a:solidFill>
                        </a:rPr>
                        <a:t>Yorum / Gözlem</a:t>
                      </a:r>
                      <a:endParaRPr lang="tr-TR" dirty="0">
                        <a:solidFill>
                          <a:schemeClr val="tx1">
                            <a:lumMod val="95000"/>
                            <a:lumOff val="5000"/>
                          </a:schemeClr>
                        </a:solidFill>
                      </a:endParaRPr>
                    </a:p>
                  </a:txBody>
                  <a:tcPr>
                    <a:solidFill>
                      <a:srgbClr val="33CC99"/>
                    </a:solidFill>
                  </a:tcPr>
                </a:tc>
                <a:tc>
                  <a:txBody>
                    <a:bodyPr/>
                    <a:lstStyle/>
                    <a:p>
                      <a:pPr algn="ctr"/>
                      <a:r>
                        <a:rPr lang="tr-TR" dirty="0" smtClean="0">
                          <a:solidFill>
                            <a:schemeClr val="tx1">
                              <a:lumMod val="95000"/>
                              <a:lumOff val="5000"/>
                            </a:schemeClr>
                          </a:solidFill>
                        </a:rPr>
                        <a:t>Kanıt</a:t>
                      </a:r>
                      <a:endParaRPr lang="tr-TR" dirty="0">
                        <a:solidFill>
                          <a:schemeClr val="tx1">
                            <a:lumMod val="95000"/>
                            <a:lumOff val="5000"/>
                          </a:schemeClr>
                        </a:solidFill>
                      </a:endParaRPr>
                    </a:p>
                  </a:txBody>
                  <a:tcPr>
                    <a:solidFill>
                      <a:srgbClr val="33CC99"/>
                    </a:solidFill>
                  </a:tcPr>
                </a:tc>
                <a:tc>
                  <a:txBody>
                    <a:bodyPr/>
                    <a:lstStyle/>
                    <a:p>
                      <a:pPr algn="ctr"/>
                      <a:r>
                        <a:rPr lang="tr-TR" dirty="0" smtClean="0">
                          <a:solidFill>
                            <a:schemeClr val="tx1">
                              <a:lumMod val="95000"/>
                              <a:lumOff val="5000"/>
                            </a:schemeClr>
                          </a:solidFill>
                        </a:rPr>
                        <a:t>G.A.</a:t>
                      </a:r>
                      <a:endParaRPr lang="tr-TR" dirty="0">
                        <a:solidFill>
                          <a:schemeClr val="tx1">
                            <a:lumMod val="95000"/>
                            <a:lumOff val="5000"/>
                          </a:schemeClr>
                        </a:solidFill>
                      </a:endParaRPr>
                    </a:p>
                  </a:txBody>
                  <a:tcPr>
                    <a:solidFill>
                      <a:srgbClr val="33CC99"/>
                    </a:solidFill>
                  </a:tcPr>
                </a:tc>
                <a:extLst>
                  <a:ext uri="{0D108BD9-81ED-4DB2-BD59-A6C34878D82A}">
                    <a16:rowId xmlns:a16="http://schemas.microsoft.com/office/drawing/2014/main" xmlns="" val="10000"/>
                  </a:ext>
                </a:extLst>
              </a:tr>
            </a:tbl>
          </a:graphicData>
        </a:graphic>
      </p:graphicFrame>
      <p:sp>
        <p:nvSpPr>
          <p:cNvPr id="9" name="Metin kutusu 8"/>
          <p:cNvSpPr txBox="1"/>
          <p:nvPr/>
        </p:nvSpPr>
        <p:spPr>
          <a:xfrm>
            <a:off x="452512" y="2333685"/>
            <a:ext cx="1844122" cy="1938992"/>
          </a:xfrm>
          <a:prstGeom prst="rect">
            <a:avLst/>
          </a:prstGeom>
          <a:solidFill>
            <a:srgbClr val="EEEEEE"/>
          </a:solidFill>
          <a:ln>
            <a:noFill/>
          </a:ln>
        </p:spPr>
        <p:txBody>
          <a:bodyPr wrap="square" rtlCol="0">
            <a:spAutoFit/>
          </a:bodyPr>
          <a:lstStyle/>
          <a:p>
            <a:r>
              <a:rPr lang="tr-TR" sz="2000" dirty="0">
                <a:solidFill>
                  <a:srgbClr val="FF0000"/>
                </a:solidFill>
              </a:rPr>
              <a:t>Alan/zümredeki iyi uygulamalar nelerdir ve bu uygulamalar nasıl paylaşılıyor?</a:t>
            </a:r>
            <a:endParaRPr lang="tr-TR" sz="2000" dirty="0"/>
          </a:p>
        </p:txBody>
      </p:sp>
      <p:sp>
        <p:nvSpPr>
          <p:cNvPr id="10" name="Metin kutusu 9"/>
          <p:cNvSpPr txBox="1"/>
          <p:nvPr/>
        </p:nvSpPr>
        <p:spPr>
          <a:xfrm>
            <a:off x="2403317" y="2379851"/>
            <a:ext cx="6183750" cy="2246769"/>
          </a:xfrm>
          <a:prstGeom prst="rect">
            <a:avLst/>
          </a:prstGeom>
          <a:noFill/>
          <a:ln>
            <a:noFill/>
          </a:ln>
        </p:spPr>
        <p:txBody>
          <a:bodyPr wrap="square" rtlCol="0">
            <a:spAutoFit/>
          </a:bodyPr>
          <a:lstStyle/>
          <a:p>
            <a:r>
              <a:rPr lang="tr-TR" sz="2000" dirty="0"/>
              <a:t>Şube öğretmenler kurullarında, maarif hareketi raporlarında,</a:t>
            </a:r>
          </a:p>
          <a:p>
            <a:r>
              <a:rPr lang="tr-TR" sz="2000" dirty="0"/>
              <a:t>Okul zümrelerinde güzel uygulamalar diğer iç ve dış paydaşlarla paylaşılır. Okulun web sayfasında dış paydaşlara duyurulur</a:t>
            </a:r>
            <a:r>
              <a:rPr lang="tr-TR" sz="2000" dirty="0" smtClean="0"/>
              <a:t>. </a:t>
            </a:r>
            <a:endParaRPr lang="tr-TR" sz="2000" dirty="0" smtClean="0"/>
          </a:p>
          <a:p>
            <a:r>
              <a:rPr lang="tr-TR" sz="2000" dirty="0" smtClean="0"/>
              <a:t>*AB projeleri, TÜBİTAK, Bilim fuarları, sportif faaliyetler, toplum hizmeti çalışmaları, geziler, çeşitli projeler</a:t>
            </a:r>
            <a:endParaRPr lang="tr-TR" sz="2000" dirty="0"/>
          </a:p>
        </p:txBody>
      </p:sp>
      <p:sp>
        <p:nvSpPr>
          <p:cNvPr id="15" name="Dikdörtgen 14"/>
          <p:cNvSpPr/>
          <p:nvPr/>
        </p:nvSpPr>
        <p:spPr>
          <a:xfrm>
            <a:off x="8637479" y="2333684"/>
            <a:ext cx="1780822" cy="399637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tr-TR"/>
          </a:p>
        </p:txBody>
      </p:sp>
      <p:sp>
        <p:nvSpPr>
          <p:cNvPr id="11" name="Metin kutusu 10"/>
          <p:cNvSpPr txBox="1"/>
          <p:nvPr/>
        </p:nvSpPr>
        <p:spPr>
          <a:xfrm>
            <a:off x="8969521" y="2333684"/>
            <a:ext cx="1499191" cy="4524315"/>
          </a:xfrm>
          <a:prstGeom prst="rect">
            <a:avLst/>
          </a:prstGeom>
          <a:noFill/>
          <a:ln>
            <a:noFill/>
          </a:ln>
        </p:spPr>
        <p:txBody>
          <a:bodyPr wrap="square" rtlCol="0">
            <a:spAutoFit/>
          </a:bodyPr>
          <a:lstStyle/>
          <a:p>
            <a:r>
              <a:rPr lang="tr-TR" dirty="0"/>
              <a:t>11.11.2017 tarihli şube öğretmenler kurulu toplantı tutanağı,</a:t>
            </a:r>
          </a:p>
          <a:p>
            <a:r>
              <a:rPr lang="tr-TR" dirty="0"/>
              <a:t>Maarif Hareket Dosyası etkinlikler klasörü, www.atakumeml.k12.tr</a:t>
            </a:r>
          </a:p>
          <a:p>
            <a:r>
              <a:rPr lang="tr-TR" dirty="0"/>
              <a:t>Duyurular ve haberler sayfası,</a:t>
            </a:r>
          </a:p>
        </p:txBody>
      </p:sp>
      <p:sp>
        <p:nvSpPr>
          <p:cNvPr id="12" name="Metin kutusu 11"/>
          <p:cNvSpPr txBox="1"/>
          <p:nvPr/>
        </p:nvSpPr>
        <p:spPr>
          <a:xfrm>
            <a:off x="10418301" y="2180493"/>
            <a:ext cx="1448972" cy="4276578"/>
          </a:xfrm>
          <a:prstGeom prst="rect">
            <a:avLst/>
          </a:prstGeom>
          <a:solidFill>
            <a:srgbClr val="EEEEEE"/>
          </a:solidFill>
          <a:ln>
            <a:solidFill>
              <a:schemeClr val="bg1">
                <a:lumMod val="50000"/>
              </a:schemeClr>
            </a:solidFill>
          </a:ln>
        </p:spPr>
        <p:txBody>
          <a:bodyPr wrap="square" rtlCol="0">
            <a:spAutoFit/>
          </a:bodyPr>
          <a:lstStyle/>
          <a:p>
            <a:endParaRPr lang="tr-TR" dirty="0"/>
          </a:p>
        </p:txBody>
      </p:sp>
      <p:sp>
        <p:nvSpPr>
          <p:cNvPr id="5" name="Sağ Ok 4">
            <a:hlinkClick r:id="" action="ppaction://hlinkshowjump?jump=nextslide"/>
          </p:cNvPr>
          <p:cNvSpPr/>
          <p:nvPr/>
        </p:nvSpPr>
        <p:spPr>
          <a:xfrm>
            <a:off x="9576262" y="980902"/>
            <a:ext cx="575444" cy="4987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xmlns="" val="2358701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heckerboard(across)">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Metin kutusu 12"/>
          <p:cNvSpPr txBox="1"/>
          <p:nvPr/>
        </p:nvSpPr>
        <p:spPr>
          <a:xfrm>
            <a:off x="345829" y="2180493"/>
            <a:ext cx="11521444" cy="4276578"/>
          </a:xfrm>
          <a:prstGeom prst="rect">
            <a:avLst/>
          </a:prstGeom>
          <a:solidFill>
            <a:srgbClr val="EEEEEE"/>
          </a:solidFill>
          <a:ln>
            <a:solidFill>
              <a:schemeClr val="bg1">
                <a:lumMod val="50000"/>
              </a:schemeClr>
            </a:solidFill>
          </a:ln>
        </p:spPr>
        <p:txBody>
          <a:bodyPr wrap="square" rtlCol="0">
            <a:spAutoFit/>
          </a:bodyPr>
          <a:lstStyle/>
          <a:p>
            <a:endParaRPr lang="tr-TR" dirty="0"/>
          </a:p>
        </p:txBody>
      </p:sp>
      <p:sp>
        <p:nvSpPr>
          <p:cNvPr id="14" name="Dikdörtgen 13"/>
          <p:cNvSpPr/>
          <p:nvPr/>
        </p:nvSpPr>
        <p:spPr>
          <a:xfrm>
            <a:off x="3958881" y="2320596"/>
            <a:ext cx="2870898" cy="399637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tr-TR"/>
          </a:p>
        </p:txBody>
      </p:sp>
      <p:sp>
        <p:nvSpPr>
          <p:cNvPr id="2" name="Unvan 1"/>
          <p:cNvSpPr>
            <a:spLocks noGrp="1"/>
          </p:cNvSpPr>
          <p:nvPr>
            <p:ph type="title"/>
          </p:nvPr>
        </p:nvSpPr>
        <p:spPr>
          <a:xfrm>
            <a:off x="345829" y="1048372"/>
            <a:ext cx="9080804" cy="521138"/>
          </a:xfrm>
        </p:spPr>
        <p:txBody>
          <a:bodyPr>
            <a:noAutofit/>
          </a:bodyPr>
          <a:lstStyle/>
          <a:p>
            <a:r>
              <a:rPr lang="tr-TR" sz="3200" dirty="0"/>
              <a:t>ORTAKLIK VE KAYNAKLAR</a:t>
            </a:r>
            <a:r>
              <a:rPr lang="tr-TR" sz="3200" dirty="0" smtClean="0"/>
              <a:t>---- SORU1</a:t>
            </a:r>
            <a:endParaRPr lang="tr-TR" sz="3200" dirty="0"/>
          </a:p>
        </p:txBody>
      </p:sp>
      <p:sp>
        <p:nvSpPr>
          <p:cNvPr id="4" name="Slayt Numarası Yer Tutucusu 3"/>
          <p:cNvSpPr>
            <a:spLocks noGrp="1"/>
          </p:cNvSpPr>
          <p:nvPr>
            <p:ph type="sldNum" sz="quarter" idx="12"/>
          </p:nvPr>
        </p:nvSpPr>
        <p:spPr/>
        <p:txBody>
          <a:bodyPr/>
          <a:lstStyle/>
          <a:p>
            <a:fld id="{38CC9735-4242-4435-8C65-38800299BE2A}" type="slidenum">
              <a:rPr lang="tr-TR" smtClean="0"/>
              <a:pPr/>
              <a:t>12</a:t>
            </a:fld>
            <a:endParaRPr lang="tr-TR"/>
          </a:p>
        </p:txBody>
      </p:sp>
      <p:graphicFrame>
        <p:nvGraphicFramePr>
          <p:cNvPr id="3" name="Tablo 2"/>
          <p:cNvGraphicFramePr>
            <a:graphicFrameLocks noGrp="1"/>
          </p:cNvGraphicFramePr>
          <p:nvPr>
            <p:extLst/>
          </p:nvPr>
        </p:nvGraphicFramePr>
        <p:xfrm>
          <a:off x="345830" y="1646237"/>
          <a:ext cx="11373420" cy="485486"/>
        </p:xfrm>
        <a:graphic>
          <a:graphicData uri="http://schemas.openxmlformats.org/drawingml/2006/table">
            <a:tbl>
              <a:tblPr firstRow="1" bandRow="1">
                <a:tableStyleId>{5C22544A-7EE6-4342-B048-85BDC9FD1C3A}</a:tableStyleId>
              </a:tblPr>
              <a:tblGrid>
                <a:gridCol w="3647672">
                  <a:extLst>
                    <a:ext uri="{9D8B030D-6E8A-4147-A177-3AD203B41FA5}">
                      <a16:colId xmlns:a16="http://schemas.microsoft.com/office/drawing/2014/main" xmlns="" val="20000"/>
                    </a:ext>
                  </a:extLst>
                </a:gridCol>
                <a:gridCol w="3582955">
                  <a:extLst>
                    <a:ext uri="{9D8B030D-6E8A-4147-A177-3AD203B41FA5}">
                      <a16:colId xmlns:a16="http://schemas.microsoft.com/office/drawing/2014/main" xmlns="" val="20001"/>
                    </a:ext>
                  </a:extLst>
                </a:gridCol>
                <a:gridCol w="2780523">
                  <a:extLst>
                    <a:ext uri="{9D8B030D-6E8A-4147-A177-3AD203B41FA5}">
                      <a16:colId xmlns:a16="http://schemas.microsoft.com/office/drawing/2014/main" xmlns="" val="20002"/>
                    </a:ext>
                  </a:extLst>
                </a:gridCol>
                <a:gridCol w="1362270">
                  <a:extLst>
                    <a:ext uri="{9D8B030D-6E8A-4147-A177-3AD203B41FA5}">
                      <a16:colId xmlns:a16="http://schemas.microsoft.com/office/drawing/2014/main" xmlns="" val="20003"/>
                    </a:ext>
                  </a:extLst>
                </a:gridCol>
              </a:tblGrid>
              <a:tr h="485486">
                <a:tc>
                  <a:txBody>
                    <a:bodyPr/>
                    <a:lstStyle/>
                    <a:p>
                      <a:pPr algn="ctr"/>
                      <a:r>
                        <a:rPr lang="tr-TR" dirty="0" smtClean="0">
                          <a:solidFill>
                            <a:schemeClr val="tx1">
                              <a:lumMod val="95000"/>
                              <a:lumOff val="5000"/>
                            </a:schemeClr>
                          </a:solidFill>
                        </a:rPr>
                        <a:t>Soru</a:t>
                      </a:r>
                      <a:endParaRPr lang="tr-TR" dirty="0">
                        <a:solidFill>
                          <a:schemeClr val="tx1">
                            <a:lumMod val="95000"/>
                            <a:lumOff val="5000"/>
                          </a:schemeClr>
                        </a:solidFill>
                      </a:endParaRPr>
                    </a:p>
                  </a:txBody>
                  <a:tcPr>
                    <a:solidFill>
                      <a:srgbClr val="33CC99"/>
                    </a:solidFill>
                  </a:tcPr>
                </a:tc>
                <a:tc>
                  <a:txBody>
                    <a:bodyPr/>
                    <a:lstStyle/>
                    <a:p>
                      <a:pPr algn="ctr"/>
                      <a:r>
                        <a:rPr lang="tr-TR" dirty="0" smtClean="0">
                          <a:solidFill>
                            <a:schemeClr val="tx1">
                              <a:lumMod val="95000"/>
                              <a:lumOff val="5000"/>
                            </a:schemeClr>
                          </a:solidFill>
                        </a:rPr>
                        <a:t>Yorum / Gözlem</a:t>
                      </a:r>
                      <a:endParaRPr lang="tr-TR" dirty="0">
                        <a:solidFill>
                          <a:schemeClr val="tx1">
                            <a:lumMod val="95000"/>
                            <a:lumOff val="5000"/>
                          </a:schemeClr>
                        </a:solidFill>
                      </a:endParaRPr>
                    </a:p>
                  </a:txBody>
                  <a:tcPr>
                    <a:solidFill>
                      <a:srgbClr val="33CC99"/>
                    </a:solidFill>
                  </a:tcPr>
                </a:tc>
                <a:tc>
                  <a:txBody>
                    <a:bodyPr/>
                    <a:lstStyle/>
                    <a:p>
                      <a:pPr algn="ctr"/>
                      <a:r>
                        <a:rPr lang="tr-TR" dirty="0" smtClean="0">
                          <a:solidFill>
                            <a:schemeClr val="tx1">
                              <a:lumMod val="95000"/>
                              <a:lumOff val="5000"/>
                            </a:schemeClr>
                          </a:solidFill>
                        </a:rPr>
                        <a:t>Kanıt</a:t>
                      </a:r>
                      <a:endParaRPr lang="tr-TR" dirty="0">
                        <a:solidFill>
                          <a:schemeClr val="tx1">
                            <a:lumMod val="95000"/>
                            <a:lumOff val="5000"/>
                          </a:schemeClr>
                        </a:solidFill>
                      </a:endParaRPr>
                    </a:p>
                  </a:txBody>
                  <a:tcPr>
                    <a:solidFill>
                      <a:srgbClr val="33CC99"/>
                    </a:solidFill>
                  </a:tcPr>
                </a:tc>
                <a:tc>
                  <a:txBody>
                    <a:bodyPr/>
                    <a:lstStyle/>
                    <a:p>
                      <a:pPr algn="ctr"/>
                      <a:r>
                        <a:rPr lang="tr-TR" dirty="0" smtClean="0">
                          <a:solidFill>
                            <a:schemeClr val="tx1">
                              <a:lumMod val="95000"/>
                              <a:lumOff val="5000"/>
                            </a:schemeClr>
                          </a:solidFill>
                        </a:rPr>
                        <a:t>G.A.</a:t>
                      </a:r>
                      <a:endParaRPr lang="tr-TR" dirty="0">
                        <a:solidFill>
                          <a:schemeClr val="tx1">
                            <a:lumMod val="95000"/>
                            <a:lumOff val="5000"/>
                          </a:schemeClr>
                        </a:solidFill>
                      </a:endParaRPr>
                    </a:p>
                  </a:txBody>
                  <a:tcPr>
                    <a:solidFill>
                      <a:srgbClr val="33CC99"/>
                    </a:solidFill>
                  </a:tcPr>
                </a:tc>
                <a:extLst>
                  <a:ext uri="{0D108BD9-81ED-4DB2-BD59-A6C34878D82A}">
                    <a16:rowId xmlns:a16="http://schemas.microsoft.com/office/drawing/2014/main" xmlns="" val="10000"/>
                  </a:ext>
                </a:extLst>
              </a:tr>
            </a:tbl>
          </a:graphicData>
        </a:graphic>
      </p:graphicFrame>
      <p:sp>
        <p:nvSpPr>
          <p:cNvPr id="9" name="Metin kutusu 8"/>
          <p:cNvSpPr txBox="1"/>
          <p:nvPr/>
        </p:nvSpPr>
        <p:spPr>
          <a:xfrm>
            <a:off x="452511" y="2333685"/>
            <a:ext cx="3325836" cy="1938992"/>
          </a:xfrm>
          <a:prstGeom prst="rect">
            <a:avLst/>
          </a:prstGeom>
          <a:solidFill>
            <a:srgbClr val="EEEEEE"/>
          </a:solidFill>
          <a:ln>
            <a:noFill/>
          </a:ln>
        </p:spPr>
        <p:txBody>
          <a:bodyPr wrap="square" rtlCol="0">
            <a:spAutoFit/>
          </a:bodyPr>
          <a:lstStyle/>
          <a:p>
            <a:r>
              <a:rPr lang="tr-TR" sz="2000" dirty="0">
                <a:solidFill>
                  <a:srgbClr val="FF0000"/>
                </a:solidFill>
              </a:rPr>
              <a:t>Paydaşların desteği ile alan/zümreye donatım malzemesi (makine-teçhizat, eğitim/deney seti vb.) ve temrin malzeme katkısı nasıl sağlanıyor?</a:t>
            </a:r>
            <a:endParaRPr lang="tr-TR" sz="2000" dirty="0"/>
          </a:p>
        </p:txBody>
      </p:sp>
      <p:sp>
        <p:nvSpPr>
          <p:cNvPr id="10" name="Metin kutusu 9"/>
          <p:cNvSpPr txBox="1"/>
          <p:nvPr/>
        </p:nvSpPr>
        <p:spPr>
          <a:xfrm>
            <a:off x="4009292" y="2333685"/>
            <a:ext cx="2820487" cy="2862322"/>
          </a:xfrm>
          <a:prstGeom prst="rect">
            <a:avLst/>
          </a:prstGeom>
          <a:noFill/>
          <a:ln>
            <a:noFill/>
          </a:ln>
        </p:spPr>
        <p:txBody>
          <a:bodyPr wrap="square" rtlCol="0">
            <a:spAutoFit/>
          </a:bodyPr>
          <a:lstStyle/>
          <a:p>
            <a:r>
              <a:rPr lang="tr-TR" sz="2000" dirty="0"/>
              <a:t>Öğrencileri yerleştirdiğimiz büyük işletmeler ile( İller Bankası, </a:t>
            </a:r>
            <a:r>
              <a:rPr lang="tr-TR" sz="2000" dirty="0" err="1"/>
              <a:t>Comdata</a:t>
            </a:r>
            <a:r>
              <a:rPr lang="tr-TR" sz="2000" dirty="0"/>
              <a:t>, </a:t>
            </a:r>
            <a:r>
              <a:rPr lang="tr-TR" sz="2000" dirty="0" err="1"/>
              <a:t>Yedaş</a:t>
            </a:r>
            <a:r>
              <a:rPr lang="tr-TR" sz="2000" dirty="0"/>
              <a:t>)görüşerek,  kullanmadıkları bilgisayar ve donanımların alanımıza hibe edilmesini sağlıyoruz. </a:t>
            </a:r>
          </a:p>
        </p:txBody>
      </p:sp>
      <p:sp>
        <p:nvSpPr>
          <p:cNvPr id="15" name="Dikdörtgen 14"/>
          <p:cNvSpPr/>
          <p:nvPr/>
        </p:nvSpPr>
        <p:spPr>
          <a:xfrm>
            <a:off x="7612973" y="2333684"/>
            <a:ext cx="2805328" cy="399637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tr-TR"/>
          </a:p>
        </p:txBody>
      </p:sp>
      <p:sp>
        <p:nvSpPr>
          <p:cNvPr id="11" name="Metin kutusu 10"/>
          <p:cNvSpPr txBox="1"/>
          <p:nvPr/>
        </p:nvSpPr>
        <p:spPr>
          <a:xfrm>
            <a:off x="7562561" y="2333684"/>
            <a:ext cx="2906152" cy="1200329"/>
          </a:xfrm>
          <a:prstGeom prst="rect">
            <a:avLst/>
          </a:prstGeom>
          <a:noFill/>
          <a:ln>
            <a:noFill/>
          </a:ln>
        </p:spPr>
        <p:txBody>
          <a:bodyPr wrap="square" rtlCol="0">
            <a:spAutoFit/>
          </a:bodyPr>
          <a:lstStyle/>
          <a:p>
            <a:r>
              <a:rPr lang="tr-TR" dirty="0"/>
              <a:t>Maarif sunusu slayt 17,</a:t>
            </a:r>
          </a:p>
          <a:p>
            <a:r>
              <a:rPr lang="tr-TR" dirty="0"/>
              <a:t>Maarif Sunusu slayt </a:t>
            </a:r>
            <a:r>
              <a:rPr lang="tr-TR" dirty="0" err="1"/>
              <a:t>no</a:t>
            </a:r>
            <a:r>
              <a:rPr lang="tr-TR" dirty="0"/>
              <a:t> 27,</a:t>
            </a:r>
          </a:p>
          <a:p>
            <a:r>
              <a:rPr lang="tr-TR" dirty="0" smtClean="0"/>
              <a:t>www.atakumeml.k12.tr\comdatabagis </a:t>
            </a:r>
            <a:r>
              <a:rPr lang="tr-TR" dirty="0"/>
              <a:t>adresli sayfa</a:t>
            </a:r>
            <a:endParaRPr lang="tr-TR" sz="2000" dirty="0"/>
          </a:p>
        </p:txBody>
      </p:sp>
      <p:sp>
        <p:nvSpPr>
          <p:cNvPr id="12" name="Metin kutusu 11"/>
          <p:cNvSpPr txBox="1"/>
          <p:nvPr/>
        </p:nvSpPr>
        <p:spPr>
          <a:xfrm>
            <a:off x="10418301" y="2180493"/>
            <a:ext cx="1448972" cy="4276578"/>
          </a:xfrm>
          <a:prstGeom prst="rect">
            <a:avLst/>
          </a:prstGeom>
          <a:solidFill>
            <a:srgbClr val="EEEEEE"/>
          </a:solidFill>
          <a:ln>
            <a:solidFill>
              <a:schemeClr val="bg1">
                <a:lumMod val="50000"/>
              </a:schemeClr>
            </a:solidFill>
          </a:ln>
        </p:spPr>
        <p:txBody>
          <a:bodyPr wrap="square" rtlCol="0">
            <a:spAutoFit/>
          </a:bodyPr>
          <a:lstStyle/>
          <a:p>
            <a:endParaRPr lang="tr-TR" dirty="0"/>
          </a:p>
        </p:txBody>
      </p:sp>
      <p:sp>
        <p:nvSpPr>
          <p:cNvPr id="5" name="Sağ Ok 4">
            <a:hlinkClick r:id="" action="ppaction://hlinkshowjump?jump=nextslide"/>
          </p:cNvPr>
          <p:cNvSpPr/>
          <p:nvPr/>
        </p:nvSpPr>
        <p:spPr>
          <a:xfrm>
            <a:off x="9576262" y="980902"/>
            <a:ext cx="575444" cy="4987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xmlns="" val="2478789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heckerboard(across)">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Metin kutusu 12"/>
          <p:cNvSpPr txBox="1"/>
          <p:nvPr/>
        </p:nvSpPr>
        <p:spPr>
          <a:xfrm>
            <a:off x="345829" y="2180493"/>
            <a:ext cx="11521444" cy="4276578"/>
          </a:xfrm>
          <a:prstGeom prst="rect">
            <a:avLst/>
          </a:prstGeom>
          <a:solidFill>
            <a:srgbClr val="EEEEEE"/>
          </a:solidFill>
          <a:ln>
            <a:solidFill>
              <a:schemeClr val="bg1">
                <a:lumMod val="50000"/>
              </a:schemeClr>
            </a:solidFill>
          </a:ln>
        </p:spPr>
        <p:txBody>
          <a:bodyPr wrap="square" rtlCol="0">
            <a:spAutoFit/>
          </a:bodyPr>
          <a:lstStyle/>
          <a:p>
            <a:endParaRPr lang="tr-TR" dirty="0"/>
          </a:p>
        </p:txBody>
      </p:sp>
      <p:sp>
        <p:nvSpPr>
          <p:cNvPr id="14" name="Dikdörtgen 13"/>
          <p:cNvSpPr/>
          <p:nvPr/>
        </p:nvSpPr>
        <p:spPr>
          <a:xfrm>
            <a:off x="3958881" y="2320596"/>
            <a:ext cx="2870898" cy="399637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tr-TR"/>
          </a:p>
        </p:txBody>
      </p:sp>
      <p:sp>
        <p:nvSpPr>
          <p:cNvPr id="2" name="Unvan 1"/>
          <p:cNvSpPr>
            <a:spLocks noGrp="1"/>
          </p:cNvSpPr>
          <p:nvPr>
            <p:ph type="title"/>
          </p:nvPr>
        </p:nvSpPr>
        <p:spPr>
          <a:xfrm>
            <a:off x="345829" y="1048372"/>
            <a:ext cx="9080804" cy="521138"/>
          </a:xfrm>
        </p:spPr>
        <p:txBody>
          <a:bodyPr>
            <a:noAutofit/>
          </a:bodyPr>
          <a:lstStyle/>
          <a:p>
            <a:r>
              <a:rPr lang="tr-TR" sz="3200" dirty="0"/>
              <a:t>ORTAKLIK VE KAYNAKLAR</a:t>
            </a:r>
            <a:r>
              <a:rPr lang="tr-TR" sz="3200" dirty="0" smtClean="0"/>
              <a:t>---- SORU2</a:t>
            </a:r>
            <a:endParaRPr lang="tr-TR" sz="3200" dirty="0"/>
          </a:p>
        </p:txBody>
      </p:sp>
      <p:sp>
        <p:nvSpPr>
          <p:cNvPr id="4" name="Slayt Numarası Yer Tutucusu 3"/>
          <p:cNvSpPr>
            <a:spLocks noGrp="1"/>
          </p:cNvSpPr>
          <p:nvPr>
            <p:ph type="sldNum" sz="quarter" idx="12"/>
          </p:nvPr>
        </p:nvSpPr>
        <p:spPr/>
        <p:txBody>
          <a:bodyPr/>
          <a:lstStyle/>
          <a:p>
            <a:fld id="{38CC9735-4242-4435-8C65-38800299BE2A}" type="slidenum">
              <a:rPr lang="tr-TR" smtClean="0"/>
              <a:pPr/>
              <a:t>13</a:t>
            </a:fld>
            <a:endParaRPr lang="tr-TR"/>
          </a:p>
        </p:txBody>
      </p:sp>
      <p:graphicFrame>
        <p:nvGraphicFramePr>
          <p:cNvPr id="3" name="Tablo 2"/>
          <p:cNvGraphicFramePr>
            <a:graphicFrameLocks noGrp="1"/>
          </p:cNvGraphicFramePr>
          <p:nvPr>
            <p:extLst/>
          </p:nvPr>
        </p:nvGraphicFramePr>
        <p:xfrm>
          <a:off x="345830" y="1646237"/>
          <a:ext cx="11373420" cy="485486"/>
        </p:xfrm>
        <a:graphic>
          <a:graphicData uri="http://schemas.openxmlformats.org/drawingml/2006/table">
            <a:tbl>
              <a:tblPr firstRow="1" bandRow="1">
                <a:tableStyleId>{5C22544A-7EE6-4342-B048-85BDC9FD1C3A}</a:tableStyleId>
              </a:tblPr>
              <a:tblGrid>
                <a:gridCol w="3647672">
                  <a:extLst>
                    <a:ext uri="{9D8B030D-6E8A-4147-A177-3AD203B41FA5}">
                      <a16:colId xmlns:a16="http://schemas.microsoft.com/office/drawing/2014/main" xmlns="" val="20000"/>
                    </a:ext>
                  </a:extLst>
                </a:gridCol>
                <a:gridCol w="3582955">
                  <a:extLst>
                    <a:ext uri="{9D8B030D-6E8A-4147-A177-3AD203B41FA5}">
                      <a16:colId xmlns:a16="http://schemas.microsoft.com/office/drawing/2014/main" xmlns="" val="20001"/>
                    </a:ext>
                  </a:extLst>
                </a:gridCol>
                <a:gridCol w="2780523">
                  <a:extLst>
                    <a:ext uri="{9D8B030D-6E8A-4147-A177-3AD203B41FA5}">
                      <a16:colId xmlns:a16="http://schemas.microsoft.com/office/drawing/2014/main" xmlns="" val="20002"/>
                    </a:ext>
                  </a:extLst>
                </a:gridCol>
                <a:gridCol w="1362270">
                  <a:extLst>
                    <a:ext uri="{9D8B030D-6E8A-4147-A177-3AD203B41FA5}">
                      <a16:colId xmlns:a16="http://schemas.microsoft.com/office/drawing/2014/main" xmlns="" val="20003"/>
                    </a:ext>
                  </a:extLst>
                </a:gridCol>
              </a:tblGrid>
              <a:tr h="485486">
                <a:tc>
                  <a:txBody>
                    <a:bodyPr/>
                    <a:lstStyle/>
                    <a:p>
                      <a:pPr algn="ctr"/>
                      <a:r>
                        <a:rPr lang="tr-TR" dirty="0" smtClean="0">
                          <a:solidFill>
                            <a:schemeClr val="tx1">
                              <a:lumMod val="95000"/>
                              <a:lumOff val="5000"/>
                            </a:schemeClr>
                          </a:solidFill>
                        </a:rPr>
                        <a:t>Soru</a:t>
                      </a:r>
                      <a:endParaRPr lang="tr-TR" dirty="0">
                        <a:solidFill>
                          <a:schemeClr val="tx1">
                            <a:lumMod val="95000"/>
                            <a:lumOff val="5000"/>
                          </a:schemeClr>
                        </a:solidFill>
                      </a:endParaRPr>
                    </a:p>
                  </a:txBody>
                  <a:tcPr>
                    <a:solidFill>
                      <a:srgbClr val="33CC99"/>
                    </a:solidFill>
                  </a:tcPr>
                </a:tc>
                <a:tc>
                  <a:txBody>
                    <a:bodyPr/>
                    <a:lstStyle/>
                    <a:p>
                      <a:pPr algn="ctr"/>
                      <a:r>
                        <a:rPr lang="tr-TR" dirty="0" smtClean="0">
                          <a:solidFill>
                            <a:schemeClr val="tx1">
                              <a:lumMod val="95000"/>
                              <a:lumOff val="5000"/>
                            </a:schemeClr>
                          </a:solidFill>
                        </a:rPr>
                        <a:t>Yorum / Gözlem</a:t>
                      </a:r>
                      <a:endParaRPr lang="tr-TR" dirty="0">
                        <a:solidFill>
                          <a:schemeClr val="tx1">
                            <a:lumMod val="95000"/>
                            <a:lumOff val="5000"/>
                          </a:schemeClr>
                        </a:solidFill>
                      </a:endParaRPr>
                    </a:p>
                  </a:txBody>
                  <a:tcPr>
                    <a:solidFill>
                      <a:srgbClr val="33CC99"/>
                    </a:solidFill>
                  </a:tcPr>
                </a:tc>
                <a:tc>
                  <a:txBody>
                    <a:bodyPr/>
                    <a:lstStyle/>
                    <a:p>
                      <a:pPr algn="ctr"/>
                      <a:r>
                        <a:rPr lang="tr-TR" dirty="0" smtClean="0">
                          <a:solidFill>
                            <a:schemeClr val="tx1">
                              <a:lumMod val="95000"/>
                              <a:lumOff val="5000"/>
                            </a:schemeClr>
                          </a:solidFill>
                        </a:rPr>
                        <a:t>Kanıt</a:t>
                      </a:r>
                      <a:endParaRPr lang="tr-TR" dirty="0">
                        <a:solidFill>
                          <a:schemeClr val="tx1">
                            <a:lumMod val="95000"/>
                            <a:lumOff val="5000"/>
                          </a:schemeClr>
                        </a:solidFill>
                      </a:endParaRPr>
                    </a:p>
                  </a:txBody>
                  <a:tcPr>
                    <a:solidFill>
                      <a:srgbClr val="33CC99"/>
                    </a:solidFill>
                  </a:tcPr>
                </a:tc>
                <a:tc>
                  <a:txBody>
                    <a:bodyPr/>
                    <a:lstStyle/>
                    <a:p>
                      <a:pPr algn="ctr"/>
                      <a:r>
                        <a:rPr lang="tr-TR" dirty="0" smtClean="0">
                          <a:solidFill>
                            <a:schemeClr val="tx1">
                              <a:lumMod val="95000"/>
                              <a:lumOff val="5000"/>
                            </a:schemeClr>
                          </a:solidFill>
                        </a:rPr>
                        <a:t>G.A.</a:t>
                      </a:r>
                      <a:endParaRPr lang="tr-TR" dirty="0">
                        <a:solidFill>
                          <a:schemeClr val="tx1">
                            <a:lumMod val="95000"/>
                            <a:lumOff val="5000"/>
                          </a:schemeClr>
                        </a:solidFill>
                      </a:endParaRPr>
                    </a:p>
                  </a:txBody>
                  <a:tcPr>
                    <a:solidFill>
                      <a:srgbClr val="33CC99"/>
                    </a:solidFill>
                  </a:tcPr>
                </a:tc>
                <a:extLst>
                  <a:ext uri="{0D108BD9-81ED-4DB2-BD59-A6C34878D82A}">
                    <a16:rowId xmlns:a16="http://schemas.microsoft.com/office/drawing/2014/main" xmlns="" val="10000"/>
                  </a:ext>
                </a:extLst>
              </a:tr>
            </a:tbl>
          </a:graphicData>
        </a:graphic>
      </p:graphicFrame>
      <p:sp>
        <p:nvSpPr>
          <p:cNvPr id="9" name="Metin kutusu 8"/>
          <p:cNvSpPr txBox="1"/>
          <p:nvPr/>
        </p:nvSpPr>
        <p:spPr>
          <a:xfrm>
            <a:off x="452511" y="2333685"/>
            <a:ext cx="3325836" cy="1938992"/>
          </a:xfrm>
          <a:prstGeom prst="rect">
            <a:avLst/>
          </a:prstGeom>
          <a:solidFill>
            <a:srgbClr val="EEEEEE"/>
          </a:solidFill>
          <a:ln>
            <a:noFill/>
          </a:ln>
        </p:spPr>
        <p:txBody>
          <a:bodyPr wrap="square" rtlCol="0">
            <a:spAutoFit/>
          </a:bodyPr>
          <a:lstStyle/>
          <a:p>
            <a:r>
              <a:rPr lang="tr-TR" sz="2000" dirty="0">
                <a:solidFill>
                  <a:srgbClr val="FF0000"/>
                </a:solidFill>
              </a:rPr>
              <a:t>Tüm paydaşlarla (üniversiteler, kalkınma ajansları vb.) alan/zümrenin sürekli gelişiminin sağlanmasına yönelik ne tür faaliyetler yürütülüyor?</a:t>
            </a:r>
            <a:endParaRPr lang="tr-TR" sz="2000" dirty="0"/>
          </a:p>
        </p:txBody>
      </p:sp>
      <p:sp>
        <p:nvSpPr>
          <p:cNvPr id="10" name="Metin kutusu 9"/>
          <p:cNvSpPr txBox="1"/>
          <p:nvPr/>
        </p:nvSpPr>
        <p:spPr>
          <a:xfrm>
            <a:off x="4009292" y="2333685"/>
            <a:ext cx="2820487" cy="3477875"/>
          </a:xfrm>
          <a:prstGeom prst="rect">
            <a:avLst/>
          </a:prstGeom>
          <a:noFill/>
          <a:ln>
            <a:noFill/>
          </a:ln>
        </p:spPr>
        <p:txBody>
          <a:bodyPr wrap="square" rtlCol="0">
            <a:spAutoFit/>
          </a:bodyPr>
          <a:lstStyle/>
          <a:p>
            <a:r>
              <a:rPr lang="tr-TR" sz="2000" dirty="0" err="1"/>
              <a:t>Eba</a:t>
            </a:r>
            <a:r>
              <a:rPr lang="tr-TR" sz="2000" dirty="0"/>
              <a:t> eğitim </a:t>
            </a:r>
            <a:r>
              <a:rPr lang="tr-TR" sz="2000" dirty="0" err="1"/>
              <a:t>portalı</a:t>
            </a:r>
            <a:r>
              <a:rPr lang="tr-TR" sz="2000" dirty="0"/>
              <a:t> üzerinden soru, sunu gibi eğitici çalışmalar paylaşılmasıyla zümrenin gelişmesi sağlanmaktadır. </a:t>
            </a:r>
          </a:p>
          <a:p>
            <a:r>
              <a:rPr lang="tr-TR" sz="2000" dirty="0"/>
              <a:t>AB </a:t>
            </a:r>
            <a:r>
              <a:rPr lang="tr-TR" sz="2000" dirty="0" err="1" smtClean="0"/>
              <a:t>Erasmus</a:t>
            </a:r>
            <a:r>
              <a:rPr lang="tr-TR" sz="2000" dirty="0" smtClean="0"/>
              <a:t> Yetişkin </a:t>
            </a:r>
            <a:r>
              <a:rPr lang="tr-TR" sz="2000" dirty="0"/>
              <a:t>E</a:t>
            </a:r>
            <a:r>
              <a:rPr lang="tr-TR" sz="2000" dirty="0" smtClean="0"/>
              <a:t>ğitimi </a:t>
            </a:r>
            <a:r>
              <a:rPr lang="tr-TR" sz="2000" dirty="0"/>
              <a:t>P</a:t>
            </a:r>
            <a:r>
              <a:rPr lang="tr-TR" sz="2000" dirty="0" smtClean="0"/>
              <a:t>rojeleriyle </a:t>
            </a:r>
            <a:r>
              <a:rPr lang="tr-TR" sz="2000" dirty="0"/>
              <a:t>alan ve zümredeki öğretmenlerin mesleki alandaki gelişimine katkı sağlanmaktadır.</a:t>
            </a:r>
          </a:p>
        </p:txBody>
      </p:sp>
      <p:sp>
        <p:nvSpPr>
          <p:cNvPr id="15" name="Dikdörtgen 14"/>
          <p:cNvSpPr/>
          <p:nvPr/>
        </p:nvSpPr>
        <p:spPr>
          <a:xfrm>
            <a:off x="7612973" y="2333684"/>
            <a:ext cx="2805328" cy="399637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tr-TR"/>
          </a:p>
        </p:txBody>
      </p:sp>
      <p:sp>
        <p:nvSpPr>
          <p:cNvPr id="11" name="Metin kutusu 10"/>
          <p:cNvSpPr txBox="1"/>
          <p:nvPr/>
        </p:nvSpPr>
        <p:spPr>
          <a:xfrm>
            <a:off x="7562561" y="2333684"/>
            <a:ext cx="2906152" cy="646331"/>
          </a:xfrm>
          <a:prstGeom prst="rect">
            <a:avLst/>
          </a:prstGeom>
          <a:noFill/>
          <a:ln>
            <a:noFill/>
          </a:ln>
        </p:spPr>
        <p:txBody>
          <a:bodyPr wrap="square" rtlCol="0">
            <a:spAutoFit/>
          </a:bodyPr>
          <a:lstStyle/>
          <a:p>
            <a:r>
              <a:rPr lang="tr-TR" dirty="0"/>
              <a:t>AB proje başvuru formları,</a:t>
            </a:r>
          </a:p>
          <a:p>
            <a:r>
              <a:rPr lang="tr-TR" dirty="0" err="1"/>
              <a:t>Eba</a:t>
            </a:r>
            <a:r>
              <a:rPr lang="tr-TR" dirty="0"/>
              <a:t> </a:t>
            </a:r>
            <a:r>
              <a:rPr lang="tr-TR" dirty="0" err="1"/>
              <a:t>portalı</a:t>
            </a:r>
            <a:endParaRPr lang="tr-TR" sz="2000" dirty="0"/>
          </a:p>
        </p:txBody>
      </p:sp>
      <p:sp>
        <p:nvSpPr>
          <p:cNvPr id="12" name="Metin kutusu 11"/>
          <p:cNvSpPr txBox="1"/>
          <p:nvPr/>
        </p:nvSpPr>
        <p:spPr>
          <a:xfrm>
            <a:off x="10418301" y="2180493"/>
            <a:ext cx="1448972" cy="4276578"/>
          </a:xfrm>
          <a:prstGeom prst="rect">
            <a:avLst/>
          </a:prstGeom>
          <a:solidFill>
            <a:srgbClr val="EEEEEE"/>
          </a:solidFill>
          <a:ln>
            <a:solidFill>
              <a:schemeClr val="bg1">
                <a:lumMod val="50000"/>
              </a:schemeClr>
            </a:solidFill>
          </a:ln>
        </p:spPr>
        <p:txBody>
          <a:bodyPr wrap="square" rtlCol="0">
            <a:spAutoFit/>
          </a:bodyPr>
          <a:lstStyle/>
          <a:p>
            <a:endParaRPr lang="tr-TR" dirty="0"/>
          </a:p>
        </p:txBody>
      </p:sp>
      <p:sp>
        <p:nvSpPr>
          <p:cNvPr id="5" name="Sağ Ok 4">
            <a:hlinkClick r:id="" action="ppaction://hlinkshowjump?jump=nextslide"/>
          </p:cNvPr>
          <p:cNvSpPr/>
          <p:nvPr/>
        </p:nvSpPr>
        <p:spPr>
          <a:xfrm>
            <a:off x="9576262" y="980902"/>
            <a:ext cx="575444" cy="4987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xmlns="" val="2127126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heckerboard(across)">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Metin kutusu 12"/>
          <p:cNvSpPr txBox="1"/>
          <p:nvPr/>
        </p:nvSpPr>
        <p:spPr>
          <a:xfrm>
            <a:off x="345829" y="2180493"/>
            <a:ext cx="11521444" cy="4276578"/>
          </a:xfrm>
          <a:prstGeom prst="rect">
            <a:avLst/>
          </a:prstGeom>
          <a:solidFill>
            <a:srgbClr val="EEEEEE"/>
          </a:solidFill>
          <a:ln>
            <a:solidFill>
              <a:schemeClr val="bg1">
                <a:lumMod val="50000"/>
              </a:schemeClr>
            </a:solidFill>
          </a:ln>
        </p:spPr>
        <p:txBody>
          <a:bodyPr wrap="square" rtlCol="0">
            <a:spAutoFit/>
          </a:bodyPr>
          <a:lstStyle/>
          <a:p>
            <a:endParaRPr lang="tr-TR" dirty="0"/>
          </a:p>
        </p:txBody>
      </p:sp>
      <p:sp>
        <p:nvSpPr>
          <p:cNvPr id="14" name="Dikdörtgen 13"/>
          <p:cNvSpPr/>
          <p:nvPr/>
        </p:nvSpPr>
        <p:spPr>
          <a:xfrm>
            <a:off x="3958881" y="2320596"/>
            <a:ext cx="2870898" cy="399637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tr-TR"/>
          </a:p>
        </p:txBody>
      </p:sp>
      <p:sp>
        <p:nvSpPr>
          <p:cNvPr id="2" name="Unvan 1"/>
          <p:cNvSpPr>
            <a:spLocks noGrp="1"/>
          </p:cNvSpPr>
          <p:nvPr>
            <p:ph type="title"/>
          </p:nvPr>
        </p:nvSpPr>
        <p:spPr>
          <a:xfrm>
            <a:off x="345829" y="1048372"/>
            <a:ext cx="9080804" cy="521138"/>
          </a:xfrm>
        </p:spPr>
        <p:txBody>
          <a:bodyPr>
            <a:noAutofit/>
          </a:bodyPr>
          <a:lstStyle/>
          <a:p>
            <a:r>
              <a:rPr lang="tr-TR" sz="3200" dirty="0"/>
              <a:t>SONUÇLAR VE DEĞERLENDİRME</a:t>
            </a:r>
            <a:r>
              <a:rPr lang="tr-TR" sz="3200" dirty="0" smtClean="0"/>
              <a:t>--- SORU1</a:t>
            </a:r>
            <a:endParaRPr lang="tr-TR" sz="3200" dirty="0"/>
          </a:p>
        </p:txBody>
      </p:sp>
      <p:sp>
        <p:nvSpPr>
          <p:cNvPr id="4" name="Slayt Numarası Yer Tutucusu 3"/>
          <p:cNvSpPr>
            <a:spLocks noGrp="1"/>
          </p:cNvSpPr>
          <p:nvPr>
            <p:ph type="sldNum" sz="quarter" idx="12"/>
          </p:nvPr>
        </p:nvSpPr>
        <p:spPr/>
        <p:txBody>
          <a:bodyPr/>
          <a:lstStyle/>
          <a:p>
            <a:fld id="{38CC9735-4242-4435-8C65-38800299BE2A}" type="slidenum">
              <a:rPr lang="tr-TR" smtClean="0"/>
              <a:pPr/>
              <a:t>14</a:t>
            </a:fld>
            <a:endParaRPr lang="tr-TR"/>
          </a:p>
        </p:txBody>
      </p:sp>
      <p:graphicFrame>
        <p:nvGraphicFramePr>
          <p:cNvPr id="3" name="Tablo 2"/>
          <p:cNvGraphicFramePr>
            <a:graphicFrameLocks noGrp="1"/>
          </p:cNvGraphicFramePr>
          <p:nvPr>
            <p:extLst/>
          </p:nvPr>
        </p:nvGraphicFramePr>
        <p:xfrm>
          <a:off x="345830" y="1646237"/>
          <a:ext cx="11373420" cy="485486"/>
        </p:xfrm>
        <a:graphic>
          <a:graphicData uri="http://schemas.openxmlformats.org/drawingml/2006/table">
            <a:tbl>
              <a:tblPr firstRow="1" bandRow="1">
                <a:tableStyleId>{5C22544A-7EE6-4342-B048-85BDC9FD1C3A}</a:tableStyleId>
              </a:tblPr>
              <a:tblGrid>
                <a:gridCol w="3647672">
                  <a:extLst>
                    <a:ext uri="{9D8B030D-6E8A-4147-A177-3AD203B41FA5}">
                      <a16:colId xmlns:a16="http://schemas.microsoft.com/office/drawing/2014/main" xmlns="" val="20000"/>
                    </a:ext>
                  </a:extLst>
                </a:gridCol>
                <a:gridCol w="3582955">
                  <a:extLst>
                    <a:ext uri="{9D8B030D-6E8A-4147-A177-3AD203B41FA5}">
                      <a16:colId xmlns:a16="http://schemas.microsoft.com/office/drawing/2014/main" xmlns="" val="20001"/>
                    </a:ext>
                  </a:extLst>
                </a:gridCol>
                <a:gridCol w="2780523">
                  <a:extLst>
                    <a:ext uri="{9D8B030D-6E8A-4147-A177-3AD203B41FA5}">
                      <a16:colId xmlns:a16="http://schemas.microsoft.com/office/drawing/2014/main" xmlns="" val="20002"/>
                    </a:ext>
                  </a:extLst>
                </a:gridCol>
                <a:gridCol w="1362270">
                  <a:extLst>
                    <a:ext uri="{9D8B030D-6E8A-4147-A177-3AD203B41FA5}">
                      <a16:colId xmlns:a16="http://schemas.microsoft.com/office/drawing/2014/main" xmlns="" val="20003"/>
                    </a:ext>
                  </a:extLst>
                </a:gridCol>
              </a:tblGrid>
              <a:tr h="485486">
                <a:tc>
                  <a:txBody>
                    <a:bodyPr/>
                    <a:lstStyle/>
                    <a:p>
                      <a:pPr algn="ctr"/>
                      <a:r>
                        <a:rPr lang="tr-TR" dirty="0" smtClean="0">
                          <a:solidFill>
                            <a:schemeClr val="tx1">
                              <a:lumMod val="95000"/>
                              <a:lumOff val="5000"/>
                            </a:schemeClr>
                          </a:solidFill>
                        </a:rPr>
                        <a:t>Soru</a:t>
                      </a:r>
                      <a:endParaRPr lang="tr-TR" dirty="0">
                        <a:solidFill>
                          <a:schemeClr val="tx1">
                            <a:lumMod val="95000"/>
                            <a:lumOff val="5000"/>
                          </a:schemeClr>
                        </a:solidFill>
                      </a:endParaRPr>
                    </a:p>
                  </a:txBody>
                  <a:tcPr>
                    <a:solidFill>
                      <a:srgbClr val="33CC99"/>
                    </a:solidFill>
                  </a:tcPr>
                </a:tc>
                <a:tc>
                  <a:txBody>
                    <a:bodyPr/>
                    <a:lstStyle/>
                    <a:p>
                      <a:pPr algn="ctr"/>
                      <a:r>
                        <a:rPr lang="tr-TR" dirty="0" smtClean="0">
                          <a:solidFill>
                            <a:schemeClr val="tx1">
                              <a:lumMod val="95000"/>
                              <a:lumOff val="5000"/>
                            </a:schemeClr>
                          </a:solidFill>
                        </a:rPr>
                        <a:t>Yorum / Gözlem</a:t>
                      </a:r>
                      <a:endParaRPr lang="tr-TR" dirty="0">
                        <a:solidFill>
                          <a:schemeClr val="tx1">
                            <a:lumMod val="95000"/>
                            <a:lumOff val="5000"/>
                          </a:schemeClr>
                        </a:solidFill>
                      </a:endParaRPr>
                    </a:p>
                  </a:txBody>
                  <a:tcPr>
                    <a:solidFill>
                      <a:srgbClr val="33CC99"/>
                    </a:solidFill>
                  </a:tcPr>
                </a:tc>
                <a:tc>
                  <a:txBody>
                    <a:bodyPr/>
                    <a:lstStyle/>
                    <a:p>
                      <a:pPr algn="ctr"/>
                      <a:r>
                        <a:rPr lang="tr-TR" dirty="0" smtClean="0">
                          <a:solidFill>
                            <a:schemeClr val="tx1">
                              <a:lumMod val="95000"/>
                              <a:lumOff val="5000"/>
                            </a:schemeClr>
                          </a:solidFill>
                        </a:rPr>
                        <a:t>Kanıt</a:t>
                      </a:r>
                      <a:endParaRPr lang="tr-TR" dirty="0">
                        <a:solidFill>
                          <a:schemeClr val="tx1">
                            <a:lumMod val="95000"/>
                            <a:lumOff val="5000"/>
                          </a:schemeClr>
                        </a:solidFill>
                      </a:endParaRPr>
                    </a:p>
                  </a:txBody>
                  <a:tcPr>
                    <a:solidFill>
                      <a:srgbClr val="33CC99"/>
                    </a:solidFill>
                  </a:tcPr>
                </a:tc>
                <a:tc>
                  <a:txBody>
                    <a:bodyPr/>
                    <a:lstStyle/>
                    <a:p>
                      <a:pPr algn="ctr"/>
                      <a:r>
                        <a:rPr lang="tr-TR" dirty="0" smtClean="0">
                          <a:solidFill>
                            <a:schemeClr val="tx1">
                              <a:lumMod val="95000"/>
                              <a:lumOff val="5000"/>
                            </a:schemeClr>
                          </a:solidFill>
                        </a:rPr>
                        <a:t>G.A.</a:t>
                      </a:r>
                      <a:endParaRPr lang="tr-TR" dirty="0">
                        <a:solidFill>
                          <a:schemeClr val="tx1">
                            <a:lumMod val="95000"/>
                            <a:lumOff val="5000"/>
                          </a:schemeClr>
                        </a:solidFill>
                      </a:endParaRPr>
                    </a:p>
                  </a:txBody>
                  <a:tcPr>
                    <a:solidFill>
                      <a:srgbClr val="33CC99"/>
                    </a:solidFill>
                  </a:tcPr>
                </a:tc>
                <a:extLst>
                  <a:ext uri="{0D108BD9-81ED-4DB2-BD59-A6C34878D82A}">
                    <a16:rowId xmlns:a16="http://schemas.microsoft.com/office/drawing/2014/main" xmlns="" val="10000"/>
                  </a:ext>
                </a:extLst>
              </a:tr>
            </a:tbl>
          </a:graphicData>
        </a:graphic>
      </p:graphicFrame>
      <p:sp>
        <p:nvSpPr>
          <p:cNvPr id="9" name="Metin kutusu 8"/>
          <p:cNvSpPr txBox="1"/>
          <p:nvPr/>
        </p:nvSpPr>
        <p:spPr>
          <a:xfrm>
            <a:off x="452511" y="2333685"/>
            <a:ext cx="3325836" cy="1323439"/>
          </a:xfrm>
          <a:prstGeom prst="rect">
            <a:avLst/>
          </a:prstGeom>
          <a:solidFill>
            <a:srgbClr val="EEEEEE"/>
          </a:solidFill>
          <a:ln>
            <a:noFill/>
          </a:ln>
        </p:spPr>
        <p:txBody>
          <a:bodyPr wrap="square" rtlCol="0">
            <a:spAutoFit/>
          </a:bodyPr>
          <a:lstStyle/>
          <a:p>
            <a:r>
              <a:rPr lang="tr-TR" sz="2000" dirty="0">
                <a:solidFill>
                  <a:srgbClr val="FF0000"/>
                </a:solidFill>
              </a:rPr>
              <a:t>Personel, öğrenci, veli ve sektör memnuniyetine yönelik verilerin analizi nasıl yapılmaktadır?</a:t>
            </a:r>
            <a:endParaRPr lang="tr-TR" sz="2000" dirty="0"/>
          </a:p>
        </p:txBody>
      </p:sp>
      <p:sp>
        <p:nvSpPr>
          <p:cNvPr id="10" name="Metin kutusu 9"/>
          <p:cNvSpPr txBox="1"/>
          <p:nvPr/>
        </p:nvSpPr>
        <p:spPr>
          <a:xfrm>
            <a:off x="4009292" y="2333685"/>
            <a:ext cx="2820487" cy="2554545"/>
          </a:xfrm>
          <a:prstGeom prst="rect">
            <a:avLst/>
          </a:prstGeom>
          <a:noFill/>
          <a:ln>
            <a:noFill/>
          </a:ln>
        </p:spPr>
        <p:txBody>
          <a:bodyPr wrap="square" rtlCol="0">
            <a:spAutoFit/>
          </a:bodyPr>
          <a:lstStyle/>
          <a:p>
            <a:r>
              <a:rPr lang="tr-TR" sz="2000" dirty="0"/>
              <a:t>Beceri eğitimi gören işletmeler için işletme memnuniyet anketleri yapıyoruz. </a:t>
            </a:r>
            <a:endParaRPr lang="tr-TR" sz="2000" dirty="0" smtClean="0"/>
          </a:p>
          <a:p>
            <a:endParaRPr lang="tr-TR" sz="2000" dirty="0"/>
          </a:p>
          <a:p>
            <a:r>
              <a:rPr lang="tr-TR" sz="2000" b="1" dirty="0">
                <a:solidFill>
                  <a:srgbClr val="FF0000"/>
                </a:solidFill>
              </a:rPr>
              <a:t>O</a:t>
            </a:r>
            <a:r>
              <a:rPr lang="tr-TR" sz="2000" b="1" dirty="0" smtClean="0">
                <a:solidFill>
                  <a:srgbClr val="FF0000"/>
                </a:solidFill>
              </a:rPr>
              <a:t>lumsuz </a:t>
            </a:r>
            <a:r>
              <a:rPr lang="tr-TR" sz="2000" b="1" dirty="0">
                <a:solidFill>
                  <a:srgbClr val="FF0000"/>
                </a:solidFill>
              </a:rPr>
              <a:t>cevap: </a:t>
            </a:r>
          </a:p>
          <a:p>
            <a:r>
              <a:rPr lang="tr-TR" sz="2000" dirty="0"/>
              <a:t>Memnuniyete yönelik veri analizi yapılmıyor.</a:t>
            </a:r>
          </a:p>
        </p:txBody>
      </p:sp>
      <p:sp>
        <p:nvSpPr>
          <p:cNvPr id="15" name="Dikdörtgen 14"/>
          <p:cNvSpPr/>
          <p:nvPr/>
        </p:nvSpPr>
        <p:spPr>
          <a:xfrm>
            <a:off x="7612973" y="2333684"/>
            <a:ext cx="2805328" cy="399637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tr-TR"/>
          </a:p>
        </p:txBody>
      </p:sp>
      <p:sp>
        <p:nvSpPr>
          <p:cNvPr id="11" name="Metin kutusu 10"/>
          <p:cNvSpPr txBox="1"/>
          <p:nvPr/>
        </p:nvSpPr>
        <p:spPr>
          <a:xfrm>
            <a:off x="7562561" y="2333684"/>
            <a:ext cx="2906152" cy="369332"/>
          </a:xfrm>
          <a:prstGeom prst="rect">
            <a:avLst/>
          </a:prstGeom>
          <a:noFill/>
          <a:ln>
            <a:noFill/>
          </a:ln>
        </p:spPr>
        <p:txBody>
          <a:bodyPr wrap="square" rtlCol="0">
            <a:spAutoFit/>
          </a:bodyPr>
          <a:lstStyle/>
          <a:p>
            <a:r>
              <a:rPr lang="tr-TR" dirty="0"/>
              <a:t>işletme memnuniyet anketi,</a:t>
            </a:r>
            <a:endParaRPr lang="tr-TR" sz="2000" dirty="0"/>
          </a:p>
        </p:txBody>
      </p:sp>
      <p:sp>
        <p:nvSpPr>
          <p:cNvPr id="12" name="Metin kutusu 11"/>
          <p:cNvSpPr txBox="1"/>
          <p:nvPr/>
        </p:nvSpPr>
        <p:spPr>
          <a:xfrm>
            <a:off x="10418301" y="2180493"/>
            <a:ext cx="1448972" cy="4276578"/>
          </a:xfrm>
          <a:prstGeom prst="rect">
            <a:avLst/>
          </a:prstGeom>
          <a:solidFill>
            <a:srgbClr val="EEEEEE"/>
          </a:solidFill>
          <a:ln>
            <a:solidFill>
              <a:schemeClr val="bg1">
                <a:lumMod val="50000"/>
              </a:schemeClr>
            </a:solidFill>
          </a:ln>
        </p:spPr>
        <p:txBody>
          <a:bodyPr wrap="square" rtlCol="0">
            <a:spAutoFit/>
          </a:bodyPr>
          <a:lstStyle/>
          <a:p>
            <a:endParaRPr lang="tr-TR" dirty="0"/>
          </a:p>
        </p:txBody>
      </p:sp>
      <p:sp>
        <p:nvSpPr>
          <p:cNvPr id="5" name="Sağ Ok 4">
            <a:hlinkClick r:id="" action="ppaction://hlinkshowjump?jump=nextslide"/>
          </p:cNvPr>
          <p:cNvSpPr/>
          <p:nvPr/>
        </p:nvSpPr>
        <p:spPr>
          <a:xfrm>
            <a:off x="9576262" y="980902"/>
            <a:ext cx="575444" cy="4987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xmlns="" val="3184983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heckerboard(across)">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Metin kutusu 12"/>
          <p:cNvSpPr txBox="1"/>
          <p:nvPr/>
        </p:nvSpPr>
        <p:spPr>
          <a:xfrm>
            <a:off x="345829" y="2180493"/>
            <a:ext cx="11521444" cy="4276578"/>
          </a:xfrm>
          <a:prstGeom prst="rect">
            <a:avLst/>
          </a:prstGeom>
          <a:solidFill>
            <a:srgbClr val="EEEEEE"/>
          </a:solidFill>
          <a:ln>
            <a:solidFill>
              <a:schemeClr val="bg1">
                <a:lumMod val="50000"/>
              </a:schemeClr>
            </a:solidFill>
          </a:ln>
        </p:spPr>
        <p:txBody>
          <a:bodyPr wrap="square" rtlCol="0">
            <a:spAutoFit/>
          </a:bodyPr>
          <a:lstStyle/>
          <a:p>
            <a:endParaRPr lang="tr-TR" dirty="0"/>
          </a:p>
        </p:txBody>
      </p:sp>
      <p:sp>
        <p:nvSpPr>
          <p:cNvPr id="14" name="Dikdörtgen 13"/>
          <p:cNvSpPr/>
          <p:nvPr/>
        </p:nvSpPr>
        <p:spPr>
          <a:xfrm>
            <a:off x="3067936" y="2320596"/>
            <a:ext cx="4444213" cy="399637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tr-TR"/>
          </a:p>
        </p:txBody>
      </p:sp>
      <p:sp>
        <p:nvSpPr>
          <p:cNvPr id="2" name="Unvan 1"/>
          <p:cNvSpPr>
            <a:spLocks noGrp="1"/>
          </p:cNvSpPr>
          <p:nvPr>
            <p:ph type="title"/>
          </p:nvPr>
        </p:nvSpPr>
        <p:spPr>
          <a:xfrm>
            <a:off x="345829" y="1048372"/>
            <a:ext cx="9080804" cy="521138"/>
          </a:xfrm>
        </p:spPr>
        <p:txBody>
          <a:bodyPr>
            <a:noAutofit/>
          </a:bodyPr>
          <a:lstStyle/>
          <a:p>
            <a:r>
              <a:rPr lang="tr-TR" sz="3200" dirty="0"/>
              <a:t>EĞİTİM KURUMU YÖNETİMİ-</a:t>
            </a:r>
            <a:r>
              <a:rPr lang="tr-TR" sz="3200" dirty="0" smtClean="0"/>
              <a:t>---- SORU1</a:t>
            </a:r>
            <a:endParaRPr lang="tr-TR" sz="3200" dirty="0"/>
          </a:p>
        </p:txBody>
      </p:sp>
      <p:sp>
        <p:nvSpPr>
          <p:cNvPr id="4" name="Slayt Numarası Yer Tutucusu 3"/>
          <p:cNvSpPr>
            <a:spLocks noGrp="1"/>
          </p:cNvSpPr>
          <p:nvPr>
            <p:ph type="sldNum" sz="quarter" idx="12"/>
          </p:nvPr>
        </p:nvSpPr>
        <p:spPr/>
        <p:txBody>
          <a:bodyPr/>
          <a:lstStyle/>
          <a:p>
            <a:fld id="{38CC9735-4242-4435-8C65-38800299BE2A}" type="slidenum">
              <a:rPr lang="tr-TR" smtClean="0"/>
              <a:pPr/>
              <a:t>2</a:t>
            </a:fld>
            <a:endParaRPr lang="tr-TR"/>
          </a:p>
        </p:txBody>
      </p:sp>
      <p:graphicFrame>
        <p:nvGraphicFramePr>
          <p:cNvPr id="3" name="Tablo 2"/>
          <p:cNvGraphicFramePr>
            <a:graphicFrameLocks noGrp="1"/>
          </p:cNvGraphicFramePr>
          <p:nvPr>
            <p:extLst/>
          </p:nvPr>
        </p:nvGraphicFramePr>
        <p:xfrm>
          <a:off x="345830" y="1646237"/>
          <a:ext cx="11373420" cy="485486"/>
        </p:xfrm>
        <a:graphic>
          <a:graphicData uri="http://schemas.openxmlformats.org/drawingml/2006/table">
            <a:tbl>
              <a:tblPr firstRow="1" bandRow="1">
                <a:tableStyleId>{5C22544A-7EE6-4342-B048-85BDC9FD1C3A}</a:tableStyleId>
              </a:tblPr>
              <a:tblGrid>
                <a:gridCol w="3647672">
                  <a:extLst>
                    <a:ext uri="{9D8B030D-6E8A-4147-A177-3AD203B41FA5}">
                      <a16:colId xmlns:a16="http://schemas.microsoft.com/office/drawing/2014/main" xmlns="" val="20000"/>
                    </a:ext>
                  </a:extLst>
                </a:gridCol>
                <a:gridCol w="3582955">
                  <a:extLst>
                    <a:ext uri="{9D8B030D-6E8A-4147-A177-3AD203B41FA5}">
                      <a16:colId xmlns:a16="http://schemas.microsoft.com/office/drawing/2014/main" xmlns="" val="20001"/>
                    </a:ext>
                  </a:extLst>
                </a:gridCol>
                <a:gridCol w="2780523">
                  <a:extLst>
                    <a:ext uri="{9D8B030D-6E8A-4147-A177-3AD203B41FA5}">
                      <a16:colId xmlns:a16="http://schemas.microsoft.com/office/drawing/2014/main" xmlns="" val="20002"/>
                    </a:ext>
                  </a:extLst>
                </a:gridCol>
                <a:gridCol w="1362270">
                  <a:extLst>
                    <a:ext uri="{9D8B030D-6E8A-4147-A177-3AD203B41FA5}">
                      <a16:colId xmlns:a16="http://schemas.microsoft.com/office/drawing/2014/main" xmlns="" val="20003"/>
                    </a:ext>
                  </a:extLst>
                </a:gridCol>
              </a:tblGrid>
              <a:tr h="485486">
                <a:tc>
                  <a:txBody>
                    <a:bodyPr/>
                    <a:lstStyle/>
                    <a:p>
                      <a:pPr algn="ctr"/>
                      <a:r>
                        <a:rPr lang="tr-TR" dirty="0" smtClean="0">
                          <a:solidFill>
                            <a:schemeClr val="tx1">
                              <a:lumMod val="95000"/>
                              <a:lumOff val="5000"/>
                            </a:schemeClr>
                          </a:solidFill>
                        </a:rPr>
                        <a:t>Soru</a:t>
                      </a:r>
                      <a:endParaRPr lang="tr-TR" dirty="0">
                        <a:solidFill>
                          <a:schemeClr val="tx1">
                            <a:lumMod val="95000"/>
                            <a:lumOff val="5000"/>
                          </a:schemeClr>
                        </a:solidFill>
                      </a:endParaRPr>
                    </a:p>
                  </a:txBody>
                  <a:tcPr>
                    <a:solidFill>
                      <a:srgbClr val="33CC99"/>
                    </a:solidFill>
                  </a:tcPr>
                </a:tc>
                <a:tc>
                  <a:txBody>
                    <a:bodyPr/>
                    <a:lstStyle/>
                    <a:p>
                      <a:pPr algn="ctr"/>
                      <a:r>
                        <a:rPr lang="tr-TR" dirty="0" smtClean="0">
                          <a:solidFill>
                            <a:schemeClr val="tx1">
                              <a:lumMod val="95000"/>
                              <a:lumOff val="5000"/>
                            </a:schemeClr>
                          </a:solidFill>
                        </a:rPr>
                        <a:t>Yorum / Gözlem</a:t>
                      </a:r>
                      <a:endParaRPr lang="tr-TR" dirty="0">
                        <a:solidFill>
                          <a:schemeClr val="tx1">
                            <a:lumMod val="95000"/>
                            <a:lumOff val="5000"/>
                          </a:schemeClr>
                        </a:solidFill>
                      </a:endParaRPr>
                    </a:p>
                  </a:txBody>
                  <a:tcPr>
                    <a:solidFill>
                      <a:srgbClr val="33CC99"/>
                    </a:solidFill>
                  </a:tcPr>
                </a:tc>
                <a:tc>
                  <a:txBody>
                    <a:bodyPr/>
                    <a:lstStyle/>
                    <a:p>
                      <a:pPr algn="ctr"/>
                      <a:r>
                        <a:rPr lang="tr-TR" dirty="0" smtClean="0">
                          <a:solidFill>
                            <a:schemeClr val="tx1">
                              <a:lumMod val="95000"/>
                              <a:lumOff val="5000"/>
                            </a:schemeClr>
                          </a:solidFill>
                        </a:rPr>
                        <a:t>Kanıt</a:t>
                      </a:r>
                      <a:endParaRPr lang="tr-TR" dirty="0">
                        <a:solidFill>
                          <a:schemeClr val="tx1">
                            <a:lumMod val="95000"/>
                            <a:lumOff val="5000"/>
                          </a:schemeClr>
                        </a:solidFill>
                      </a:endParaRPr>
                    </a:p>
                  </a:txBody>
                  <a:tcPr>
                    <a:solidFill>
                      <a:srgbClr val="33CC99"/>
                    </a:solidFill>
                  </a:tcPr>
                </a:tc>
                <a:tc>
                  <a:txBody>
                    <a:bodyPr/>
                    <a:lstStyle/>
                    <a:p>
                      <a:pPr algn="ctr"/>
                      <a:r>
                        <a:rPr lang="tr-TR" dirty="0" smtClean="0">
                          <a:solidFill>
                            <a:schemeClr val="tx1">
                              <a:lumMod val="95000"/>
                              <a:lumOff val="5000"/>
                            </a:schemeClr>
                          </a:solidFill>
                        </a:rPr>
                        <a:t>G.A.</a:t>
                      </a:r>
                      <a:endParaRPr lang="tr-TR" dirty="0">
                        <a:solidFill>
                          <a:schemeClr val="tx1">
                            <a:lumMod val="95000"/>
                            <a:lumOff val="5000"/>
                          </a:schemeClr>
                        </a:solidFill>
                      </a:endParaRPr>
                    </a:p>
                  </a:txBody>
                  <a:tcPr>
                    <a:solidFill>
                      <a:srgbClr val="33CC99"/>
                    </a:solidFill>
                  </a:tcPr>
                </a:tc>
                <a:extLst>
                  <a:ext uri="{0D108BD9-81ED-4DB2-BD59-A6C34878D82A}">
                    <a16:rowId xmlns:a16="http://schemas.microsoft.com/office/drawing/2014/main" xmlns="" val="10000"/>
                  </a:ext>
                </a:extLst>
              </a:tr>
            </a:tbl>
          </a:graphicData>
        </a:graphic>
      </p:graphicFrame>
      <p:sp>
        <p:nvSpPr>
          <p:cNvPr id="9" name="Metin kutusu 8"/>
          <p:cNvSpPr txBox="1"/>
          <p:nvPr/>
        </p:nvSpPr>
        <p:spPr>
          <a:xfrm>
            <a:off x="452511" y="2333685"/>
            <a:ext cx="2508743" cy="1938992"/>
          </a:xfrm>
          <a:prstGeom prst="rect">
            <a:avLst/>
          </a:prstGeom>
          <a:solidFill>
            <a:srgbClr val="EEEEEE"/>
          </a:solidFill>
          <a:ln>
            <a:noFill/>
          </a:ln>
        </p:spPr>
        <p:txBody>
          <a:bodyPr wrap="square" rtlCol="0">
            <a:spAutoFit/>
          </a:bodyPr>
          <a:lstStyle/>
          <a:p>
            <a:r>
              <a:rPr lang="tr-TR" sz="2000" dirty="0">
                <a:solidFill>
                  <a:srgbClr val="FF0000"/>
                </a:solidFill>
              </a:rPr>
              <a:t>Alan/zümre öğretmenleri, öğrenciler, veliler ve sektör planlama ve karar alma sürecine nasıl dâhil ediliyor?</a:t>
            </a:r>
            <a:endParaRPr lang="tr-TR" sz="2000" dirty="0"/>
          </a:p>
        </p:txBody>
      </p:sp>
      <p:sp>
        <p:nvSpPr>
          <p:cNvPr id="10" name="Metin kutusu 9"/>
          <p:cNvSpPr txBox="1"/>
          <p:nvPr/>
        </p:nvSpPr>
        <p:spPr>
          <a:xfrm>
            <a:off x="3105441" y="2333684"/>
            <a:ext cx="3603681" cy="4093428"/>
          </a:xfrm>
          <a:prstGeom prst="rect">
            <a:avLst/>
          </a:prstGeom>
          <a:noFill/>
          <a:ln>
            <a:noFill/>
          </a:ln>
        </p:spPr>
        <p:txBody>
          <a:bodyPr wrap="square" rtlCol="0">
            <a:spAutoFit/>
          </a:bodyPr>
          <a:lstStyle/>
          <a:p>
            <a:r>
              <a:rPr lang="tr-TR" sz="2000" dirty="0" smtClean="0"/>
              <a:t>Sene başında </a:t>
            </a:r>
            <a:r>
              <a:rPr lang="tr-TR" sz="2000" dirty="0"/>
              <a:t>yapılan okul aile birliği genel kurulunda tüm velilerin katılımı sağlanır ve görüşleri alınır. Ayrıca her yıl işletme öğrenci veli memnuniyet anketi yapılarak sonuçları analiz edilip ve bu sonuçlar öğretmenler kurulunda paylaşılarak gerekli önlemler </a:t>
            </a:r>
            <a:r>
              <a:rPr lang="tr-TR" sz="2000" dirty="0" smtClean="0"/>
              <a:t>alınır. </a:t>
            </a:r>
            <a:r>
              <a:rPr lang="tr-TR" sz="2000" dirty="0"/>
              <a:t>K</a:t>
            </a:r>
            <a:r>
              <a:rPr lang="tr-TR" sz="2000" dirty="0" smtClean="0"/>
              <a:t>oordinatör </a:t>
            </a:r>
            <a:r>
              <a:rPr lang="tr-TR" sz="2000" dirty="0"/>
              <a:t>öğretmenler </a:t>
            </a:r>
            <a:r>
              <a:rPr lang="tr-TR" sz="2000" dirty="0" smtClean="0"/>
              <a:t>tarafından </a:t>
            </a:r>
            <a:r>
              <a:rPr lang="tr-TR" sz="2000" dirty="0"/>
              <a:t>işletmeler düzenli olarak ziyaret edilip, eksiklikler aylık formlara </a:t>
            </a:r>
            <a:r>
              <a:rPr lang="tr-TR" sz="2000" dirty="0" smtClean="0"/>
              <a:t>işlenir</a:t>
            </a:r>
            <a:r>
              <a:rPr lang="tr-TR" sz="2000" dirty="0"/>
              <a:t>.</a:t>
            </a:r>
          </a:p>
        </p:txBody>
      </p:sp>
      <p:sp>
        <p:nvSpPr>
          <p:cNvPr id="15" name="Dikdörtgen 14"/>
          <p:cNvSpPr/>
          <p:nvPr/>
        </p:nvSpPr>
        <p:spPr>
          <a:xfrm>
            <a:off x="7612972" y="2333684"/>
            <a:ext cx="3119195" cy="399637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tr-TR"/>
          </a:p>
        </p:txBody>
      </p:sp>
      <p:sp>
        <p:nvSpPr>
          <p:cNvPr id="11" name="Metin kutusu 10"/>
          <p:cNvSpPr txBox="1"/>
          <p:nvPr/>
        </p:nvSpPr>
        <p:spPr>
          <a:xfrm>
            <a:off x="7562561" y="2333684"/>
            <a:ext cx="2906152" cy="2585323"/>
          </a:xfrm>
          <a:prstGeom prst="rect">
            <a:avLst/>
          </a:prstGeom>
          <a:noFill/>
          <a:ln>
            <a:noFill/>
          </a:ln>
        </p:spPr>
        <p:txBody>
          <a:bodyPr wrap="square" rtlCol="0">
            <a:spAutoFit/>
          </a:bodyPr>
          <a:lstStyle/>
          <a:p>
            <a:r>
              <a:rPr lang="tr-TR" dirty="0" smtClean="0"/>
              <a:t>*...</a:t>
            </a:r>
            <a:r>
              <a:rPr lang="tr-TR" dirty="0"/>
              <a:t>2018 tarihli zümre </a:t>
            </a:r>
            <a:r>
              <a:rPr lang="tr-TR" dirty="0" smtClean="0"/>
              <a:t>*Toplantı </a:t>
            </a:r>
            <a:r>
              <a:rPr lang="tr-TR" dirty="0"/>
              <a:t>tutanağı, sayfa 4</a:t>
            </a:r>
          </a:p>
          <a:p>
            <a:r>
              <a:rPr lang="tr-TR" dirty="0"/>
              <a:t>İşletme görev dağılımı,</a:t>
            </a:r>
          </a:p>
          <a:p>
            <a:r>
              <a:rPr lang="tr-TR" dirty="0" smtClean="0"/>
              <a:t>*4.11.2018 </a:t>
            </a:r>
            <a:r>
              <a:rPr lang="tr-TR" dirty="0"/>
              <a:t>tarihli Veli toplantısı tutanağı,</a:t>
            </a:r>
          </a:p>
          <a:p>
            <a:r>
              <a:rPr lang="tr-TR" dirty="0" smtClean="0"/>
              <a:t>*17.11.2018 </a:t>
            </a:r>
            <a:r>
              <a:rPr lang="tr-TR" dirty="0"/>
              <a:t>tarihli Okul aile birliği toplantı tutanağı</a:t>
            </a:r>
          </a:p>
          <a:p>
            <a:r>
              <a:rPr lang="tr-TR" dirty="0" smtClean="0"/>
              <a:t>*Aylık </a:t>
            </a:r>
            <a:r>
              <a:rPr lang="tr-TR" dirty="0"/>
              <a:t>ve haftalık işletme rehberlik formu </a:t>
            </a:r>
            <a:endParaRPr lang="tr-TR" sz="2000" dirty="0"/>
          </a:p>
        </p:txBody>
      </p:sp>
      <p:sp>
        <p:nvSpPr>
          <p:cNvPr id="12" name="Metin kutusu 11"/>
          <p:cNvSpPr txBox="1"/>
          <p:nvPr/>
        </p:nvSpPr>
        <p:spPr>
          <a:xfrm>
            <a:off x="10418301" y="2180493"/>
            <a:ext cx="1448972" cy="4276578"/>
          </a:xfrm>
          <a:prstGeom prst="rect">
            <a:avLst/>
          </a:prstGeom>
          <a:solidFill>
            <a:srgbClr val="EEEEEE"/>
          </a:solidFill>
          <a:ln>
            <a:solidFill>
              <a:schemeClr val="bg1">
                <a:lumMod val="50000"/>
              </a:schemeClr>
            </a:solidFill>
          </a:ln>
        </p:spPr>
        <p:txBody>
          <a:bodyPr wrap="square" rtlCol="0">
            <a:spAutoFit/>
          </a:bodyPr>
          <a:lstStyle/>
          <a:p>
            <a:endParaRPr lang="tr-TR" dirty="0"/>
          </a:p>
        </p:txBody>
      </p:sp>
      <p:sp>
        <p:nvSpPr>
          <p:cNvPr id="5" name="Sağ Ok 4">
            <a:hlinkClick r:id="" action="ppaction://hlinkshowjump?jump=nextslide"/>
          </p:cNvPr>
          <p:cNvSpPr/>
          <p:nvPr/>
        </p:nvSpPr>
        <p:spPr>
          <a:xfrm>
            <a:off x="9576262" y="980902"/>
            <a:ext cx="575444" cy="4987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xmlns="" val="1371805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heckerboard(across)">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Metin kutusu 12"/>
          <p:cNvSpPr txBox="1"/>
          <p:nvPr/>
        </p:nvSpPr>
        <p:spPr>
          <a:xfrm>
            <a:off x="345829" y="2180493"/>
            <a:ext cx="11521444" cy="4276578"/>
          </a:xfrm>
          <a:prstGeom prst="rect">
            <a:avLst/>
          </a:prstGeom>
          <a:solidFill>
            <a:srgbClr val="EEEEEE"/>
          </a:solidFill>
          <a:ln>
            <a:solidFill>
              <a:schemeClr val="bg1">
                <a:lumMod val="50000"/>
              </a:schemeClr>
            </a:solidFill>
          </a:ln>
        </p:spPr>
        <p:txBody>
          <a:bodyPr wrap="square" rtlCol="0">
            <a:spAutoFit/>
          </a:bodyPr>
          <a:lstStyle/>
          <a:p>
            <a:endParaRPr lang="tr-TR" dirty="0"/>
          </a:p>
        </p:txBody>
      </p:sp>
      <p:sp>
        <p:nvSpPr>
          <p:cNvPr id="14" name="Dikdörtgen 13"/>
          <p:cNvSpPr/>
          <p:nvPr/>
        </p:nvSpPr>
        <p:spPr>
          <a:xfrm>
            <a:off x="3958881" y="2320596"/>
            <a:ext cx="2870898" cy="399637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tr-TR"/>
          </a:p>
        </p:txBody>
      </p:sp>
      <p:sp>
        <p:nvSpPr>
          <p:cNvPr id="2" name="Unvan 1"/>
          <p:cNvSpPr>
            <a:spLocks noGrp="1"/>
          </p:cNvSpPr>
          <p:nvPr>
            <p:ph type="title"/>
          </p:nvPr>
        </p:nvSpPr>
        <p:spPr>
          <a:xfrm>
            <a:off x="345829" y="1048372"/>
            <a:ext cx="9080804" cy="521138"/>
          </a:xfrm>
        </p:spPr>
        <p:txBody>
          <a:bodyPr>
            <a:noAutofit/>
          </a:bodyPr>
          <a:lstStyle/>
          <a:p>
            <a:r>
              <a:rPr lang="tr-TR" sz="3200" dirty="0"/>
              <a:t>EĞİTİM KURUMU YÖNETİMİ-</a:t>
            </a:r>
            <a:r>
              <a:rPr lang="tr-TR" sz="3200" dirty="0" smtClean="0"/>
              <a:t>---- SORU2</a:t>
            </a:r>
            <a:endParaRPr lang="tr-TR" sz="3200" dirty="0"/>
          </a:p>
        </p:txBody>
      </p:sp>
      <p:sp>
        <p:nvSpPr>
          <p:cNvPr id="4" name="Slayt Numarası Yer Tutucusu 3"/>
          <p:cNvSpPr>
            <a:spLocks noGrp="1"/>
          </p:cNvSpPr>
          <p:nvPr>
            <p:ph type="sldNum" sz="quarter" idx="12"/>
          </p:nvPr>
        </p:nvSpPr>
        <p:spPr/>
        <p:txBody>
          <a:bodyPr/>
          <a:lstStyle/>
          <a:p>
            <a:fld id="{38CC9735-4242-4435-8C65-38800299BE2A}" type="slidenum">
              <a:rPr lang="tr-TR" smtClean="0"/>
              <a:pPr/>
              <a:t>3</a:t>
            </a:fld>
            <a:endParaRPr lang="tr-TR"/>
          </a:p>
        </p:txBody>
      </p:sp>
      <p:graphicFrame>
        <p:nvGraphicFramePr>
          <p:cNvPr id="3" name="Tablo 2"/>
          <p:cNvGraphicFramePr>
            <a:graphicFrameLocks noGrp="1"/>
          </p:cNvGraphicFramePr>
          <p:nvPr>
            <p:extLst/>
          </p:nvPr>
        </p:nvGraphicFramePr>
        <p:xfrm>
          <a:off x="345830" y="1646237"/>
          <a:ext cx="11373420" cy="485486"/>
        </p:xfrm>
        <a:graphic>
          <a:graphicData uri="http://schemas.openxmlformats.org/drawingml/2006/table">
            <a:tbl>
              <a:tblPr firstRow="1" bandRow="1">
                <a:tableStyleId>{5C22544A-7EE6-4342-B048-85BDC9FD1C3A}</a:tableStyleId>
              </a:tblPr>
              <a:tblGrid>
                <a:gridCol w="3647672">
                  <a:extLst>
                    <a:ext uri="{9D8B030D-6E8A-4147-A177-3AD203B41FA5}">
                      <a16:colId xmlns:a16="http://schemas.microsoft.com/office/drawing/2014/main" xmlns="" val="20000"/>
                    </a:ext>
                  </a:extLst>
                </a:gridCol>
                <a:gridCol w="3582955">
                  <a:extLst>
                    <a:ext uri="{9D8B030D-6E8A-4147-A177-3AD203B41FA5}">
                      <a16:colId xmlns:a16="http://schemas.microsoft.com/office/drawing/2014/main" xmlns="" val="20001"/>
                    </a:ext>
                  </a:extLst>
                </a:gridCol>
                <a:gridCol w="2780523">
                  <a:extLst>
                    <a:ext uri="{9D8B030D-6E8A-4147-A177-3AD203B41FA5}">
                      <a16:colId xmlns:a16="http://schemas.microsoft.com/office/drawing/2014/main" xmlns="" val="20002"/>
                    </a:ext>
                  </a:extLst>
                </a:gridCol>
                <a:gridCol w="1362270">
                  <a:extLst>
                    <a:ext uri="{9D8B030D-6E8A-4147-A177-3AD203B41FA5}">
                      <a16:colId xmlns:a16="http://schemas.microsoft.com/office/drawing/2014/main" xmlns="" val="20003"/>
                    </a:ext>
                  </a:extLst>
                </a:gridCol>
              </a:tblGrid>
              <a:tr h="485486">
                <a:tc>
                  <a:txBody>
                    <a:bodyPr/>
                    <a:lstStyle/>
                    <a:p>
                      <a:pPr algn="ctr"/>
                      <a:r>
                        <a:rPr lang="tr-TR" dirty="0" smtClean="0">
                          <a:solidFill>
                            <a:schemeClr val="tx1">
                              <a:lumMod val="95000"/>
                              <a:lumOff val="5000"/>
                            </a:schemeClr>
                          </a:solidFill>
                        </a:rPr>
                        <a:t>Soru</a:t>
                      </a:r>
                      <a:endParaRPr lang="tr-TR" dirty="0">
                        <a:solidFill>
                          <a:schemeClr val="tx1">
                            <a:lumMod val="95000"/>
                            <a:lumOff val="5000"/>
                          </a:schemeClr>
                        </a:solidFill>
                      </a:endParaRPr>
                    </a:p>
                  </a:txBody>
                  <a:tcPr>
                    <a:solidFill>
                      <a:srgbClr val="33CC99"/>
                    </a:solidFill>
                  </a:tcPr>
                </a:tc>
                <a:tc>
                  <a:txBody>
                    <a:bodyPr/>
                    <a:lstStyle/>
                    <a:p>
                      <a:pPr algn="ctr"/>
                      <a:r>
                        <a:rPr lang="tr-TR" dirty="0" smtClean="0">
                          <a:solidFill>
                            <a:schemeClr val="tx1">
                              <a:lumMod val="95000"/>
                              <a:lumOff val="5000"/>
                            </a:schemeClr>
                          </a:solidFill>
                        </a:rPr>
                        <a:t>Yorum / Gözlem</a:t>
                      </a:r>
                      <a:endParaRPr lang="tr-TR" dirty="0">
                        <a:solidFill>
                          <a:schemeClr val="tx1">
                            <a:lumMod val="95000"/>
                            <a:lumOff val="5000"/>
                          </a:schemeClr>
                        </a:solidFill>
                      </a:endParaRPr>
                    </a:p>
                  </a:txBody>
                  <a:tcPr>
                    <a:solidFill>
                      <a:srgbClr val="33CC99"/>
                    </a:solidFill>
                  </a:tcPr>
                </a:tc>
                <a:tc>
                  <a:txBody>
                    <a:bodyPr/>
                    <a:lstStyle/>
                    <a:p>
                      <a:pPr algn="ctr"/>
                      <a:r>
                        <a:rPr lang="tr-TR" dirty="0" smtClean="0">
                          <a:solidFill>
                            <a:schemeClr val="tx1">
                              <a:lumMod val="95000"/>
                              <a:lumOff val="5000"/>
                            </a:schemeClr>
                          </a:solidFill>
                        </a:rPr>
                        <a:t>Kanıt</a:t>
                      </a:r>
                      <a:endParaRPr lang="tr-TR" dirty="0">
                        <a:solidFill>
                          <a:schemeClr val="tx1">
                            <a:lumMod val="95000"/>
                            <a:lumOff val="5000"/>
                          </a:schemeClr>
                        </a:solidFill>
                      </a:endParaRPr>
                    </a:p>
                  </a:txBody>
                  <a:tcPr>
                    <a:solidFill>
                      <a:srgbClr val="33CC99"/>
                    </a:solidFill>
                  </a:tcPr>
                </a:tc>
                <a:tc>
                  <a:txBody>
                    <a:bodyPr/>
                    <a:lstStyle/>
                    <a:p>
                      <a:pPr algn="ctr"/>
                      <a:r>
                        <a:rPr lang="tr-TR" dirty="0" smtClean="0">
                          <a:solidFill>
                            <a:schemeClr val="tx1">
                              <a:lumMod val="95000"/>
                              <a:lumOff val="5000"/>
                            </a:schemeClr>
                          </a:solidFill>
                        </a:rPr>
                        <a:t>G.A.</a:t>
                      </a:r>
                      <a:endParaRPr lang="tr-TR" dirty="0">
                        <a:solidFill>
                          <a:schemeClr val="tx1">
                            <a:lumMod val="95000"/>
                            <a:lumOff val="5000"/>
                          </a:schemeClr>
                        </a:solidFill>
                      </a:endParaRPr>
                    </a:p>
                  </a:txBody>
                  <a:tcPr>
                    <a:solidFill>
                      <a:srgbClr val="33CC99"/>
                    </a:solidFill>
                  </a:tcPr>
                </a:tc>
                <a:extLst>
                  <a:ext uri="{0D108BD9-81ED-4DB2-BD59-A6C34878D82A}">
                    <a16:rowId xmlns:a16="http://schemas.microsoft.com/office/drawing/2014/main" xmlns="" val="10000"/>
                  </a:ext>
                </a:extLst>
              </a:tr>
            </a:tbl>
          </a:graphicData>
        </a:graphic>
      </p:graphicFrame>
      <p:sp>
        <p:nvSpPr>
          <p:cNvPr id="9" name="Metin kutusu 8"/>
          <p:cNvSpPr txBox="1"/>
          <p:nvPr/>
        </p:nvSpPr>
        <p:spPr>
          <a:xfrm>
            <a:off x="452511" y="2333685"/>
            <a:ext cx="3325836" cy="1015663"/>
          </a:xfrm>
          <a:prstGeom prst="rect">
            <a:avLst/>
          </a:prstGeom>
          <a:solidFill>
            <a:srgbClr val="EEEEEE"/>
          </a:solidFill>
          <a:ln>
            <a:noFill/>
          </a:ln>
        </p:spPr>
        <p:txBody>
          <a:bodyPr wrap="square" rtlCol="0">
            <a:spAutoFit/>
          </a:bodyPr>
          <a:lstStyle/>
          <a:p>
            <a:r>
              <a:rPr lang="tr-TR" sz="2000" dirty="0">
                <a:solidFill>
                  <a:srgbClr val="FF0000"/>
                </a:solidFill>
              </a:rPr>
              <a:t>Fiziki mekân, ekipman ve kaynakların etkili kullanımı nasıl sağlanıyor?</a:t>
            </a:r>
            <a:endParaRPr lang="tr-TR" sz="2000" dirty="0"/>
          </a:p>
        </p:txBody>
      </p:sp>
      <p:sp>
        <p:nvSpPr>
          <p:cNvPr id="10" name="Metin kutusu 9"/>
          <p:cNvSpPr txBox="1"/>
          <p:nvPr/>
        </p:nvSpPr>
        <p:spPr>
          <a:xfrm>
            <a:off x="4009292" y="2333685"/>
            <a:ext cx="2574383" cy="3477875"/>
          </a:xfrm>
          <a:prstGeom prst="rect">
            <a:avLst/>
          </a:prstGeom>
          <a:noFill/>
          <a:ln>
            <a:noFill/>
          </a:ln>
        </p:spPr>
        <p:txBody>
          <a:bodyPr wrap="square" rtlCol="0">
            <a:spAutoFit/>
          </a:bodyPr>
          <a:lstStyle/>
          <a:p>
            <a:r>
              <a:rPr lang="tr-TR" sz="2000" dirty="0" smtClean="0"/>
              <a:t>Atölyeler, atölye kullanım planı yapılarak en verimli şekilde kullanılır</a:t>
            </a:r>
            <a:r>
              <a:rPr lang="tr-TR" sz="2000" dirty="0"/>
              <a:t>. İnternet hizmetinden öğrenciler faydalandırılır.</a:t>
            </a:r>
          </a:p>
          <a:p>
            <a:r>
              <a:rPr lang="tr-TR" sz="2000" dirty="0"/>
              <a:t>Her öğrenciye bir </a:t>
            </a:r>
            <a:r>
              <a:rPr lang="tr-TR" sz="2000" dirty="0" err="1"/>
              <a:t>pc</a:t>
            </a:r>
            <a:r>
              <a:rPr lang="tr-TR" sz="2000" dirty="0"/>
              <a:t> düşecek şekilde öğrenciler atölyelere yerleştirilir.</a:t>
            </a:r>
          </a:p>
        </p:txBody>
      </p:sp>
      <p:sp>
        <p:nvSpPr>
          <p:cNvPr id="15" name="Dikdörtgen 14"/>
          <p:cNvSpPr/>
          <p:nvPr/>
        </p:nvSpPr>
        <p:spPr>
          <a:xfrm>
            <a:off x="7612973" y="2333684"/>
            <a:ext cx="2805328" cy="399637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tr-TR"/>
          </a:p>
        </p:txBody>
      </p:sp>
      <p:sp>
        <p:nvSpPr>
          <p:cNvPr id="11" name="Metin kutusu 10"/>
          <p:cNvSpPr txBox="1"/>
          <p:nvPr/>
        </p:nvSpPr>
        <p:spPr>
          <a:xfrm>
            <a:off x="7562561" y="2333684"/>
            <a:ext cx="2906152" cy="1538883"/>
          </a:xfrm>
          <a:prstGeom prst="rect">
            <a:avLst/>
          </a:prstGeom>
          <a:noFill/>
          <a:ln>
            <a:noFill/>
          </a:ln>
        </p:spPr>
        <p:txBody>
          <a:bodyPr wrap="square" rtlCol="0">
            <a:spAutoFit/>
          </a:bodyPr>
          <a:lstStyle/>
          <a:p>
            <a:r>
              <a:rPr lang="tr-TR" dirty="0" smtClean="0"/>
              <a:t>*2018-2019 </a:t>
            </a:r>
            <a:r>
              <a:rPr lang="tr-TR" dirty="0"/>
              <a:t>Atölye </a:t>
            </a:r>
            <a:r>
              <a:rPr lang="tr-TR" dirty="0" smtClean="0"/>
              <a:t>Kullanım</a:t>
            </a:r>
            <a:r>
              <a:rPr lang="tr-TR" dirty="0" smtClean="0"/>
              <a:t> Planları</a:t>
            </a:r>
          </a:p>
          <a:p>
            <a:r>
              <a:rPr lang="tr-TR" dirty="0" smtClean="0"/>
              <a:t>*İnternet Kullanım Planı</a:t>
            </a:r>
          </a:p>
          <a:p>
            <a:r>
              <a:rPr lang="tr-TR" sz="2000" dirty="0" smtClean="0"/>
              <a:t>* Atölye/sınıf oturma planı</a:t>
            </a:r>
            <a:endParaRPr lang="tr-TR" sz="2000" dirty="0"/>
          </a:p>
        </p:txBody>
      </p:sp>
      <p:sp>
        <p:nvSpPr>
          <p:cNvPr id="12" name="Metin kutusu 11"/>
          <p:cNvSpPr txBox="1"/>
          <p:nvPr/>
        </p:nvSpPr>
        <p:spPr>
          <a:xfrm>
            <a:off x="10418301" y="2180493"/>
            <a:ext cx="1448972" cy="4276578"/>
          </a:xfrm>
          <a:prstGeom prst="rect">
            <a:avLst/>
          </a:prstGeom>
          <a:solidFill>
            <a:srgbClr val="EEEEEE"/>
          </a:solidFill>
          <a:ln>
            <a:solidFill>
              <a:schemeClr val="bg1">
                <a:lumMod val="50000"/>
              </a:schemeClr>
            </a:solidFill>
          </a:ln>
        </p:spPr>
        <p:txBody>
          <a:bodyPr wrap="square" rtlCol="0">
            <a:spAutoFit/>
          </a:bodyPr>
          <a:lstStyle/>
          <a:p>
            <a:endParaRPr lang="tr-TR" dirty="0"/>
          </a:p>
        </p:txBody>
      </p:sp>
      <p:sp>
        <p:nvSpPr>
          <p:cNvPr id="5" name="Sağ Ok 4">
            <a:hlinkClick r:id="" action="ppaction://hlinkshowjump?jump=nextslide"/>
          </p:cNvPr>
          <p:cNvSpPr/>
          <p:nvPr/>
        </p:nvSpPr>
        <p:spPr>
          <a:xfrm>
            <a:off x="9576262" y="980902"/>
            <a:ext cx="575444" cy="4987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xmlns="" val="2440809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heckerboard(across)">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Metin kutusu 12"/>
          <p:cNvSpPr txBox="1"/>
          <p:nvPr/>
        </p:nvSpPr>
        <p:spPr>
          <a:xfrm>
            <a:off x="345829" y="2180493"/>
            <a:ext cx="11521444" cy="4276578"/>
          </a:xfrm>
          <a:prstGeom prst="rect">
            <a:avLst/>
          </a:prstGeom>
          <a:solidFill>
            <a:srgbClr val="EEEEEE"/>
          </a:solidFill>
          <a:ln>
            <a:solidFill>
              <a:schemeClr val="bg1">
                <a:lumMod val="50000"/>
              </a:schemeClr>
            </a:solidFill>
          </a:ln>
        </p:spPr>
        <p:txBody>
          <a:bodyPr wrap="square" rtlCol="0">
            <a:spAutoFit/>
          </a:bodyPr>
          <a:lstStyle/>
          <a:p>
            <a:endParaRPr lang="tr-TR" dirty="0"/>
          </a:p>
        </p:txBody>
      </p:sp>
      <p:sp>
        <p:nvSpPr>
          <p:cNvPr id="14" name="Dikdörtgen 13"/>
          <p:cNvSpPr/>
          <p:nvPr/>
        </p:nvSpPr>
        <p:spPr>
          <a:xfrm>
            <a:off x="3958881" y="2320596"/>
            <a:ext cx="2870898" cy="399637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tr-TR"/>
          </a:p>
        </p:txBody>
      </p:sp>
      <p:sp>
        <p:nvSpPr>
          <p:cNvPr id="2" name="Unvan 1"/>
          <p:cNvSpPr>
            <a:spLocks noGrp="1"/>
          </p:cNvSpPr>
          <p:nvPr>
            <p:ph type="title"/>
          </p:nvPr>
        </p:nvSpPr>
        <p:spPr>
          <a:xfrm>
            <a:off x="345829" y="1048372"/>
            <a:ext cx="9080804" cy="521138"/>
          </a:xfrm>
        </p:spPr>
        <p:txBody>
          <a:bodyPr>
            <a:noAutofit/>
          </a:bodyPr>
          <a:lstStyle/>
          <a:p>
            <a:r>
              <a:rPr lang="tr-TR" sz="3200" dirty="0" smtClean="0"/>
              <a:t>EĞİTİM KURUMU YÖNETİMİ----- SORU3</a:t>
            </a:r>
            <a:endParaRPr lang="tr-TR" sz="3200" dirty="0"/>
          </a:p>
        </p:txBody>
      </p:sp>
      <p:sp>
        <p:nvSpPr>
          <p:cNvPr id="4" name="Slayt Numarası Yer Tutucusu 3"/>
          <p:cNvSpPr>
            <a:spLocks noGrp="1"/>
          </p:cNvSpPr>
          <p:nvPr>
            <p:ph type="sldNum" sz="quarter" idx="12"/>
          </p:nvPr>
        </p:nvSpPr>
        <p:spPr/>
        <p:txBody>
          <a:bodyPr/>
          <a:lstStyle/>
          <a:p>
            <a:fld id="{38CC9735-4242-4435-8C65-38800299BE2A}" type="slidenum">
              <a:rPr lang="tr-TR" smtClean="0"/>
              <a:pPr/>
              <a:t>4</a:t>
            </a:fld>
            <a:endParaRPr lang="tr-TR"/>
          </a:p>
        </p:txBody>
      </p:sp>
      <p:graphicFrame>
        <p:nvGraphicFramePr>
          <p:cNvPr id="3" name="Tablo 2"/>
          <p:cNvGraphicFramePr>
            <a:graphicFrameLocks noGrp="1"/>
          </p:cNvGraphicFramePr>
          <p:nvPr>
            <p:extLst/>
          </p:nvPr>
        </p:nvGraphicFramePr>
        <p:xfrm>
          <a:off x="345830" y="1646237"/>
          <a:ext cx="11373420" cy="485486"/>
        </p:xfrm>
        <a:graphic>
          <a:graphicData uri="http://schemas.openxmlformats.org/drawingml/2006/table">
            <a:tbl>
              <a:tblPr firstRow="1" bandRow="1">
                <a:tableStyleId>{5C22544A-7EE6-4342-B048-85BDC9FD1C3A}</a:tableStyleId>
              </a:tblPr>
              <a:tblGrid>
                <a:gridCol w="3647672">
                  <a:extLst>
                    <a:ext uri="{9D8B030D-6E8A-4147-A177-3AD203B41FA5}">
                      <a16:colId xmlns:a16="http://schemas.microsoft.com/office/drawing/2014/main" xmlns="" val="20000"/>
                    </a:ext>
                  </a:extLst>
                </a:gridCol>
                <a:gridCol w="3582955">
                  <a:extLst>
                    <a:ext uri="{9D8B030D-6E8A-4147-A177-3AD203B41FA5}">
                      <a16:colId xmlns:a16="http://schemas.microsoft.com/office/drawing/2014/main" xmlns="" val="20001"/>
                    </a:ext>
                  </a:extLst>
                </a:gridCol>
                <a:gridCol w="2780523">
                  <a:extLst>
                    <a:ext uri="{9D8B030D-6E8A-4147-A177-3AD203B41FA5}">
                      <a16:colId xmlns:a16="http://schemas.microsoft.com/office/drawing/2014/main" xmlns="" val="20002"/>
                    </a:ext>
                  </a:extLst>
                </a:gridCol>
                <a:gridCol w="1362270">
                  <a:extLst>
                    <a:ext uri="{9D8B030D-6E8A-4147-A177-3AD203B41FA5}">
                      <a16:colId xmlns:a16="http://schemas.microsoft.com/office/drawing/2014/main" xmlns="" val="20003"/>
                    </a:ext>
                  </a:extLst>
                </a:gridCol>
              </a:tblGrid>
              <a:tr h="485486">
                <a:tc>
                  <a:txBody>
                    <a:bodyPr/>
                    <a:lstStyle/>
                    <a:p>
                      <a:pPr algn="ctr"/>
                      <a:r>
                        <a:rPr lang="tr-TR" dirty="0" smtClean="0">
                          <a:solidFill>
                            <a:schemeClr val="tx1">
                              <a:lumMod val="95000"/>
                              <a:lumOff val="5000"/>
                            </a:schemeClr>
                          </a:solidFill>
                        </a:rPr>
                        <a:t>Soru</a:t>
                      </a:r>
                      <a:endParaRPr lang="tr-TR" dirty="0">
                        <a:solidFill>
                          <a:schemeClr val="tx1">
                            <a:lumMod val="95000"/>
                            <a:lumOff val="5000"/>
                          </a:schemeClr>
                        </a:solidFill>
                      </a:endParaRPr>
                    </a:p>
                  </a:txBody>
                  <a:tcPr>
                    <a:solidFill>
                      <a:srgbClr val="33CC99"/>
                    </a:solidFill>
                  </a:tcPr>
                </a:tc>
                <a:tc>
                  <a:txBody>
                    <a:bodyPr/>
                    <a:lstStyle/>
                    <a:p>
                      <a:pPr algn="ctr"/>
                      <a:r>
                        <a:rPr lang="tr-TR" dirty="0" smtClean="0">
                          <a:solidFill>
                            <a:schemeClr val="tx1">
                              <a:lumMod val="95000"/>
                              <a:lumOff val="5000"/>
                            </a:schemeClr>
                          </a:solidFill>
                        </a:rPr>
                        <a:t>Yorum / Gözlem</a:t>
                      </a:r>
                      <a:endParaRPr lang="tr-TR" dirty="0">
                        <a:solidFill>
                          <a:schemeClr val="tx1">
                            <a:lumMod val="95000"/>
                            <a:lumOff val="5000"/>
                          </a:schemeClr>
                        </a:solidFill>
                      </a:endParaRPr>
                    </a:p>
                  </a:txBody>
                  <a:tcPr>
                    <a:solidFill>
                      <a:srgbClr val="33CC99"/>
                    </a:solidFill>
                  </a:tcPr>
                </a:tc>
                <a:tc>
                  <a:txBody>
                    <a:bodyPr/>
                    <a:lstStyle/>
                    <a:p>
                      <a:pPr algn="ctr"/>
                      <a:r>
                        <a:rPr lang="tr-TR" dirty="0" smtClean="0">
                          <a:solidFill>
                            <a:schemeClr val="tx1">
                              <a:lumMod val="95000"/>
                              <a:lumOff val="5000"/>
                            </a:schemeClr>
                          </a:solidFill>
                        </a:rPr>
                        <a:t>Kanıt</a:t>
                      </a:r>
                      <a:endParaRPr lang="tr-TR" dirty="0">
                        <a:solidFill>
                          <a:schemeClr val="tx1">
                            <a:lumMod val="95000"/>
                            <a:lumOff val="5000"/>
                          </a:schemeClr>
                        </a:solidFill>
                      </a:endParaRPr>
                    </a:p>
                  </a:txBody>
                  <a:tcPr>
                    <a:solidFill>
                      <a:srgbClr val="33CC99"/>
                    </a:solidFill>
                  </a:tcPr>
                </a:tc>
                <a:tc>
                  <a:txBody>
                    <a:bodyPr/>
                    <a:lstStyle/>
                    <a:p>
                      <a:pPr algn="ctr"/>
                      <a:r>
                        <a:rPr lang="tr-TR" dirty="0" smtClean="0">
                          <a:solidFill>
                            <a:schemeClr val="tx1">
                              <a:lumMod val="95000"/>
                              <a:lumOff val="5000"/>
                            </a:schemeClr>
                          </a:solidFill>
                        </a:rPr>
                        <a:t>G.A.</a:t>
                      </a:r>
                      <a:endParaRPr lang="tr-TR" dirty="0">
                        <a:solidFill>
                          <a:schemeClr val="tx1">
                            <a:lumMod val="95000"/>
                            <a:lumOff val="5000"/>
                          </a:schemeClr>
                        </a:solidFill>
                      </a:endParaRPr>
                    </a:p>
                  </a:txBody>
                  <a:tcPr>
                    <a:solidFill>
                      <a:srgbClr val="33CC99"/>
                    </a:solidFill>
                  </a:tcPr>
                </a:tc>
                <a:extLst>
                  <a:ext uri="{0D108BD9-81ED-4DB2-BD59-A6C34878D82A}">
                    <a16:rowId xmlns:a16="http://schemas.microsoft.com/office/drawing/2014/main" xmlns="" val="10000"/>
                  </a:ext>
                </a:extLst>
              </a:tr>
            </a:tbl>
          </a:graphicData>
        </a:graphic>
      </p:graphicFrame>
      <p:sp>
        <p:nvSpPr>
          <p:cNvPr id="9" name="Metin kutusu 8"/>
          <p:cNvSpPr txBox="1"/>
          <p:nvPr/>
        </p:nvSpPr>
        <p:spPr>
          <a:xfrm>
            <a:off x="452511" y="2333685"/>
            <a:ext cx="3325836" cy="1323439"/>
          </a:xfrm>
          <a:prstGeom prst="rect">
            <a:avLst/>
          </a:prstGeom>
          <a:solidFill>
            <a:srgbClr val="EEEEEE"/>
          </a:solidFill>
          <a:ln>
            <a:noFill/>
          </a:ln>
        </p:spPr>
        <p:txBody>
          <a:bodyPr wrap="square" rtlCol="0">
            <a:spAutoFit/>
          </a:bodyPr>
          <a:lstStyle/>
          <a:p>
            <a:r>
              <a:rPr lang="tr-TR" sz="2000" dirty="0">
                <a:solidFill>
                  <a:srgbClr val="FF0000"/>
                </a:solidFill>
              </a:rPr>
              <a:t>İş sağlığı ve güvenliği kapsamında ne tür tedbirler alınıyor ve hangi çalışmalar yapılıyor?</a:t>
            </a:r>
            <a:endParaRPr lang="tr-TR" sz="2000" dirty="0"/>
          </a:p>
        </p:txBody>
      </p:sp>
      <p:sp>
        <p:nvSpPr>
          <p:cNvPr id="10" name="Metin kutusu 9"/>
          <p:cNvSpPr txBox="1"/>
          <p:nvPr/>
        </p:nvSpPr>
        <p:spPr>
          <a:xfrm>
            <a:off x="4009292" y="2333685"/>
            <a:ext cx="3449599" cy="3170099"/>
          </a:xfrm>
          <a:prstGeom prst="rect">
            <a:avLst/>
          </a:prstGeom>
          <a:noFill/>
          <a:ln>
            <a:noFill/>
          </a:ln>
        </p:spPr>
        <p:txBody>
          <a:bodyPr wrap="square" rtlCol="0">
            <a:spAutoFit/>
          </a:bodyPr>
          <a:lstStyle/>
          <a:p>
            <a:r>
              <a:rPr lang="tr-TR" sz="2000" dirty="0"/>
              <a:t>Alanımızdaki üç öğretmen İş güvenliği Uzmanıdır. </a:t>
            </a:r>
            <a:r>
              <a:rPr lang="tr-TR" sz="2000" dirty="0" smtClean="0"/>
              <a:t>İ</a:t>
            </a:r>
            <a:r>
              <a:rPr lang="tr-TR" sz="2000" dirty="0" smtClean="0"/>
              <a:t>ş </a:t>
            </a:r>
            <a:r>
              <a:rPr lang="tr-TR" sz="2000" dirty="0"/>
              <a:t>güvenliği uzmanı öğretmenlerimiz </a:t>
            </a:r>
            <a:r>
              <a:rPr lang="tr-TR" sz="2000" dirty="0" smtClean="0"/>
              <a:t>tarafından öğrencilerimize </a:t>
            </a:r>
            <a:r>
              <a:rPr lang="tr-TR" sz="2000" dirty="0"/>
              <a:t>iş güvenliği eğitimi verilmiştir. </a:t>
            </a:r>
            <a:r>
              <a:rPr lang="tr-TR" sz="2000" dirty="0" smtClean="0"/>
              <a:t>Atölyelerdeki </a:t>
            </a:r>
            <a:r>
              <a:rPr lang="tr-TR" sz="2000" dirty="0"/>
              <a:t>prizler </a:t>
            </a:r>
            <a:r>
              <a:rPr lang="tr-TR" sz="2000" dirty="0" smtClean="0"/>
              <a:t>düzenli </a:t>
            </a:r>
            <a:r>
              <a:rPr lang="tr-TR" sz="2000" dirty="0"/>
              <a:t>kontrol edilmektedir. Hiç bir kablo açıktan geçmemekte, kablo kanalları kullanılmaktadır. . </a:t>
            </a:r>
          </a:p>
        </p:txBody>
      </p:sp>
      <p:sp>
        <p:nvSpPr>
          <p:cNvPr id="15" name="Dikdörtgen 14"/>
          <p:cNvSpPr/>
          <p:nvPr/>
        </p:nvSpPr>
        <p:spPr>
          <a:xfrm>
            <a:off x="7612973" y="2333684"/>
            <a:ext cx="2805328" cy="399637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tr-TR"/>
          </a:p>
        </p:txBody>
      </p:sp>
      <p:sp>
        <p:nvSpPr>
          <p:cNvPr id="11" name="Metin kutusu 10"/>
          <p:cNvSpPr txBox="1"/>
          <p:nvPr/>
        </p:nvSpPr>
        <p:spPr>
          <a:xfrm>
            <a:off x="7562561" y="2333684"/>
            <a:ext cx="2906152" cy="2062103"/>
          </a:xfrm>
          <a:prstGeom prst="rect">
            <a:avLst/>
          </a:prstGeom>
          <a:noFill/>
          <a:ln>
            <a:noFill/>
          </a:ln>
        </p:spPr>
        <p:txBody>
          <a:bodyPr wrap="square" rtlCol="0">
            <a:spAutoFit/>
          </a:bodyPr>
          <a:lstStyle/>
          <a:p>
            <a:r>
              <a:rPr lang="tr-TR" dirty="0"/>
              <a:t>Öğretmenlerin İş güvenliği sertifikası,</a:t>
            </a:r>
          </a:p>
          <a:p>
            <a:r>
              <a:rPr lang="tr-TR" dirty="0"/>
              <a:t>Öğrencilerin iş güvenliği eğitimi aldığına dair imzalı liste, </a:t>
            </a:r>
          </a:p>
          <a:p>
            <a:r>
              <a:rPr lang="tr-TR" dirty="0"/>
              <a:t>atölye fotoğrafları.</a:t>
            </a:r>
            <a:endParaRPr lang="tr-TR" sz="2000" dirty="0" smtClean="0"/>
          </a:p>
          <a:p>
            <a:endParaRPr lang="tr-TR" sz="2000" dirty="0"/>
          </a:p>
        </p:txBody>
      </p:sp>
      <p:sp>
        <p:nvSpPr>
          <p:cNvPr id="12" name="Metin kutusu 11"/>
          <p:cNvSpPr txBox="1"/>
          <p:nvPr/>
        </p:nvSpPr>
        <p:spPr>
          <a:xfrm>
            <a:off x="10418301" y="2180493"/>
            <a:ext cx="1448972" cy="4276578"/>
          </a:xfrm>
          <a:prstGeom prst="rect">
            <a:avLst/>
          </a:prstGeom>
          <a:solidFill>
            <a:srgbClr val="EEEEEE"/>
          </a:solidFill>
          <a:ln>
            <a:solidFill>
              <a:schemeClr val="bg1">
                <a:lumMod val="50000"/>
              </a:schemeClr>
            </a:solidFill>
          </a:ln>
        </p:spPr>
        <p:txBody>
          <a:bodyPr wrap="square" rtlCol="0">
            <a:spAutoFit/>
          </a:bodyPr>
          <a:lstStyle/>
          <a:p>
            <a:endParaRPr lang="tr-TR" dirty="0"/>
          </a:p>
        </p:txBody>
      </p:sp>
      <p:sp>
        <p:nvSpPr>
          <p:cNvPr id="5" name="Sağ Ok 4">
            <a:hlinkClick r:id="" action="ppaction://hlinkshowjump?jump=nextslide"/>
          </p:cNvPr>
          <p:cNvSpPr/>
          <p:nvPr/>
        </p:nvSpPr>
        <p:spPr>
          <a:xfrm>
            <a:off x="9576262" y="980902"/>
            <a:ext cx="575444" cy="4987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xmlns="" val="1465985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heckerboard(across)">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Metin kutusu 12"/>
          <p:cNvSpPr txBox="1"/>
          <p:nvPr/>
        </p:nvSpPr>
        <p:spPr>
          <a:xfrm>
            <a:off x="345829" y="2180493"/>
            <a:ext cx="11521444" cy="4276578"/>
          </a:xfrm>
          <a:prstGeom prst="rect">
            <a:avLst/>
          </a:prstGeom>
          <a:solidFill>
            <a:srgbClr val="EEEEEE"/>
          </a:solidFill>
          <a:ln>
            <a:solidFill>
              <a:schemeClr val="bg1">
                <a:lumMod val="50000"/>
              </a:schemeClr>
            </a:solidFill>
          </a:ln>
        </p:spPr>
        <p:txBody>
          <a:bodyPr wrap="square" rtlCol="0">
            <a:spAutoFit/>
          </a:bodyPr>
          <a:lstStyle/>
          <a:p>
            <a:endParaRPr lang="tr-TR" dirty="0"/>
          </a:p>
        </p:txBody>
      </p:sp>
      <p:sp>
        <p:nvSpPr>
          <p:cNvPr id="14" name="Dikdörtgen 13"/>
          <p:cNvSpPr/>
          <p:nvPr/>
        </p:nvSpPr>
        <p:spPr>
          <a:xfrm>
            <a:off x="3958881" y="2320596"/>
            <a:ext cx="2870898" cy="399637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tr-TR"/>
          </a:p>
        </p:txBody>
      </p:sp>
      <p:sp>
        <p:nvSpPr>
          <p:cNvPr id="2" name="Unvan 1"/>
          <p:cNvSpPr>
            <a:spLocks noGrp="1"/>
          </p:cNvSpPr>
          <p:nvPr>
            <p:ph type="title"/>
          </p:nvPr>
        </p:nvSpPr>
        <p:spPr>
          <a:xfrm>
            <a:off x="345829" y="1048372"/>
            <a:ext cx="9080804" cy="521138"/>
          </a:xfrm>
        </p:spPr>
        <p:txBody>
          <a:bodyPr>
            <a:noAutofit/>
          </a:bodyPr>
          <a:lstStyle/>
          <a:p>
            <a:r>
              <a:rPr lang="tr-TR" sz="3200" dirty="0"/>
              <a:t>PLANLAMA</a:t>
            </a:r>
            <a:r>
              <a:rPr lang="tr-TR" sz="3200" dirty="0" smtClean="0"/>
              <a:t>---- SORU1</a:t>
            </a:r>
            <a:endParaRPr lang="tr-TR" sz="3200" dirty="0"/>
          </a:p>
        </p:txBody>
      </p:sp>
      <p:sp>
        <p:nvSpPr>
          <p:cNvPr id="4" name="Slayt Numarası Yer Tutucusu 3"/>
          <p:cNvSpPr>
            <a:spLocks noGrp="1"/>
          </p:cNvSpPr>
          <p:nvPr>
            <p:ph type="sldNum" sz="quarter" idx="12"/>
          </p:nvPr>
        </p:nvSpPr>
        <p:spPr/>
        <p:txBody>
          <a:bodyPr/>
          <a:lstStyle/>
          <a:p>
            <a:fld id="{38CC9735-4242-4435-8C65-38800299BE2A}" type="slidenum">
              <a:rPr lang="tr-TR" smtClean="0"/>
              <a:pPr/>
              <a:t>5</a:t>
            </a:fld>
            <a:endParaRPr lang="tr-TR"/>
          </a:p>
        </p:txBody>
      </p:sp>
      <p:graphicFrame>
        <p:nvGraphicFramePr>
          <p:cNvPr id="3" name="Tablo 2"/>
          <p:cNvGraphicFramePr>
            <a:graphicFrameLocks noGrp="1"/>
          </p:cNvGraphicFramePr>
          <p:nvPr>
            <p:extLst/>
          </p:nvPr>
        </p:nvGraphicFramePr>
        <p:xfrm>
          <a:off x="345830" y="1646237"/>
          <a:ext cx="11373420" cy="485486"/>
        </p:xfrm>
        <a:graphic>
          <a:graphicData uri="http://schemas.openxmlformats.org/drawingml/2006/table">
            <a:tbl>
              <a:tblPr firstRow="1" bandRow="1">
                <a:tableStyleId>{5C22544A-7EE6-4342-B048-85BDC9FD1C3A}</a:tableStyleId>
              </a:tblPr>
              <a:tblGrid>
                <a:gridCol w="3647672">
                  <a:extLst>
                    <a:ext uri="{9D8B030D-6E8A-4147-A177-3AD203B41FA5}">
                      <a16:colId xmlns:a16="http://schemas.microsoft.com/office/drawing/2014/main" xmlns="" val="20000"/>
                    </a:ext>
                  </a:extLst>
                </a:gridCol>
                <a:gridCol w="3582955">
                  <a:extLst>
                    <a:ext uri="{9D8B030D-6E8A-4147-A177-3AD203B41FA5}">
                      <a16:colId xmlns:a16="http://schemas.microsoft.com/office/drawing/2014/main" xmlns="" val="20001"/>
                    </a:ext>
                  </a:extLst>
                </a:gridCol>
                <a:gridCol w="2780523">
                  <a:extLst>
                    <a:ext uri="{9D8B030D-6E8A-4147-A177-3AD203B41FA5}">
                      <a16:colId xmlns:a16="http://schemas.microsoft.com/office/drawing/2014/main" xmlns="" val="20002"/>
                    </a:ext>
                  </a:extLst>
                </a:gridCol>
                <a:gridCol w="1362270">
                  <a:extLst>
                    <a:ext uri="{9D8B030D-6E8A-4147-A177-3AD203B41FA5}">
                      <a16:colId xmlns:a16="http://schemas.microsoft.com/office/drawing/2014/main" xmlns="" val="20003"/>
                    </a:ext>
                  </a:extLst>
                </a:gridCol>
              </a:tblGrid>
              <a:tr h="485486">
                <a:tc>
                  <a:txBody>
                    <a:bodyPr/>
                    <a:lstStyle/>
                    <a:p>
                      <a:pPr algn="ctr"/>
                      <a:r>
                        <a:rPr lang="tr-TR" dirty="0" smtClean="0">
                          <a:solidFill>
                            <a:schemeClr val="tx1">
                              <a:lumMod val="95000"/>
                              <a:lumOff val="5000"/>
                            </a:schemeClr>
                          </a:solidFill>
                        </a:rPr>
                        <a:t>Soru</a:t>
                      </a:r>
                      <a:endParaRPr lang="tr-TR" dirty="0">
                        <a:solidFill>
                          <a:schemeClr val="tx1">
                            <a:lumMod val="95000"/>
                            <a:lumOff val="5000"/>
                          </a:schemeClr>
                        </a:solidFill>
                      </a:endParaRPr>
                    </a:p>
                  </a:txBody>
                  <a:tcPr>
                    <a:solidFill>
                      <a:srgbClr val="33CC99"/>
                    </a:solidFill>
                  </a:tcPr>
                </a:tc>
                <a:tc>
                  <a:txBody>
                    <a:bodyPr/>
                    <a:lstStyle/>
                    <a:p>
                      <a:pPr algn="ctr"/>
                      <a:r>
                        <a:rPr lang="tr-TR" dirty="0" smtClean="0">
                          <a:solidFill>
                            <a:schemeClr val="tx1">
                              <a:lumMod val="95000"/>
                              <a:lumOff val="5000"/>
                            </a:schemeClr>
                          </a:solidFill>
                        </a:rPr>
                        <a:t>Yorum / Gözlem</a:t>
                      </a:r>
                      <a:endParaRPr lang="tr-TR" dirty="0">
                        <a:solidFill>
                          <a:schemeClr val="tx1">
                            <a:lumMod val="95000"/>
                            <a:lumOff val="5000"/>
                          </a:schemeClr>
                        </a:solidFill>
                      </a:endParaRPr>
                    </a:p>
                  </a:txBody>
                  <a:tcPr>
                    <a:solidFill>
                      <a:srgbClr val="33CC99"/>
                    </a:solidFill>
                  </a:tcPr>
                </a:tc>
                <a:tc>
                  <a:txBody>
                    <a:bodyPr/>
                    <a:lstStyle/>
                    <a:p>
                      <a:pPr algn="ctr"/>
                      <a:r>
                        <a:rPr lang="tr-TR" dirty="0" smtClean="0">
                          <a:solidFill>
                            <a:schemeClr val="tx1">
                              <a:lumMod val="95000"/>
                              <a:lumOff val="5000"/>
                            </a:schemeClr>
                          </a:solidFill>
                        </a:rPr>
                        <a:t>Kanıt</a:t>
                      </a:r>
                      <a:endParaRPr lang="tr-TR" dirty="0">
                        <a:solidFill>
                          <a:schemeClr val="tx1">
                            <a:lumMod val="95000"/>
                            <a:lumOff val="5000"/>
                          </a:schemeClr>
                        </a:solidFill>
                      </a:endParaRPr>
                    </a:p>
                  </a:txBody>
                  <a:tcPr>
                    <a:solidFill>
                      <a:srgbClr val="33CC99"/>
                    </a:solidFill>
                  </a:tcPr>
                </a:tc>
                <a:tc>
                  <a:txBody>
                    <a:bodyPr/>
                    <a:lstStyle/>
                    <a:p>
                      <a:pPr algn="ctr"/>
                      <a:r>
                        <a:rPr lang="tr-TR" dirty="0" smtClean="0">
                          <a:solidFill>
                            <a:schemeClr val="tx1">
                              <a:lumMod val="95000"/>
                              <a:lumOff val="5000"/>
                            </a:schemeClr>
                          </a:solidFill>
                        </a:rPr>
                        <a:t>G.A.</a:t>
                      </a:r>
                      <a:endParaRPr lang="tr-TR" dirty="0">
                        <a:solidFill>
                          <a:schemeClr val="tx1">
                            <a:lumMod val="95000"/>
                            <a:lumOff val="5000"/>
                          </a:schemeClr>
                        </a:solidFill>
                      </a:endParaRPr>
                    </a:p>
                  </a:txBody>
                  <a:tcPr>
                    <a:solidFill>
                      <a:srgbClr val="33CC99"/>
                    </a:solidFill>
                  </a:tcPr>
                </a:tc>
                <a:extLst>
                  <a:ext uri="{0D108BD9-81ED-4DB2-BD59-A6C34878D82A}">
                    <a16:rowId xmlns:a16="http://schemas.microsoft.com/office/drawing/2014/main" xmlns="" val="10000"/>
                  </a:ext>
                </a:extLst>
              </a:tr>
            </a:tbl>
          </a:graphicData>
        </a:graphic>
      </p:graphicFrame>
      <p:sp>
        <p:nvSpPr>
          <p:cNvPr id="9" name="Metin kutusu 8"/>
          <p:cNvSpPr txBox="1"/>
          <p:nvPr/>
        </p:nvSpPr>
        <p:spPr>
          <a:xfrm>
            <a:off x="452511" y="2333685"/>
            <a:ext cx="3325836" cy="1323439"/>
          </a:xfrm>
          <a:prstGeom prst="rect">
            <a:avLst/>
          </a:prstGeom>
          <a:solidFill>
            <a:srgbClr val="EEEEEE"/>
          </a:solidFill>
          <a:ln>
            <a:noFill/>
          </a:ln>
        </p:spPr>
        <p:txBody>
          <a:bodyPr wrap="square" rtlCol="0">
            <a:spAutoFit/>
          </a:bodyPr>
          <a:lstStyle/>
          <a:p>
            <a:r>
              <a:rPr lang="tr-TR" sz="2000" dirty="0">
                <a:solidFill>
                  <a:srgbClr val="FF0000"/>
                </a:solidFill>
              </a:rPr>
              <a:t>Alan/zümrede iyileştirme ve geliştirmeye yönelik planlamalar nasıl yapılmaktadır?</a:t>
            </a:r>
            <a:endParaRPr lang="tr-TR" sz="2000" dirty="0"/>
          </a:p>
        </p:txBody>
      </p:sp>
      <p:sp>
        <p:nvSpPr>
          <p:cNvPr id="10" name="Metin kutusu 9"/>
          <p:cNvSpPr txBox="1"/>
          <p:nvPr/>
        </p:nvSpPr>
        <p:spPr>
          <a:xfrm>
            <a:off x="4009292" y="2333685"/>
            <a:ext cx="2820487" cy="4093428"/>
          </a:xfrm>
          <a:prstGeom prst="rect">
            <a:avLst/>
          </a:prstGeom>
          <a:noFill/>
          <a:ln>
            <a:noFill/>
          </a:ln>
        </p:spPr>
        <p:txBody>
          <a:bodyPr wrap="square" rtlCol="0">
            <a:spAutoFit/>
          </a:bodyPr>
          <a:lstStyle/>
          <a:p>
            <a:r>
              <a:rPr lang="tr-TR" sz="2000" dirty="0"/>
              <a:t>Öğrencilerin teknik gezilere ve robot yarışmaları gibi etkinliklere katılımı </a:t>
            </a:r>
            <a:r>
              <a:rPr lang="tr-TR" sz="2000" dirty="0" smtClean="0"/>
              <a:t>sağlanmaktadır. </a:t>
            </a:r>
            <a:r>
              <a:rPr lang="tr-TR" sz="2000" dirty="0"/>
              <a:t>Öğrenci ve öğretmenlerin Kitap Fuarı, üniversite tanıtım günleri gibi tanıtımlara katılımı </a:t>
            </a:r>
            <a:r>
              <a:rPr lang="tr-TR" sz="2000" dirty="0" smtClean="0"/>
              <a:t>sağlanır. </a:t>
            </a:r>
            <a:endParaRPr lang="tr-TR" sz="2000" dirty="0"/>
          </a:p>
          <a:p>
            <a:r>
              <a:rPr lang="tr-TR" sz="2000" dirty="0"/>
              <a:t>Zümre toplantılarında iyileştirme ve geliştirmeye yönelik kararlar </a:t>
            </a:r>
            <a:r>
              <a:rPr lang="tr-TR" sz="2000" dirty="0" smtClean="0"/>
              <a:t>alınır. </a:t>
            </a:r>
            <a:endParaRPr lang="tr-TR" sz="2000" dirty="0"/>
          </a:p>
        </p:txBody>
      </p:sp>
      <p:sp>
        <p:nvSpPr>
          <p:cNvPr id="15" name="Dikdörtgen 14"/>
          <p:cNvSpPr/>
          <p:nvPr/>
        </p:nvSpPr>
        <p:spPr>
          <a:xfrm>
            <a:off x="7612973" y="2333684"/>
            <a:ext cx="2805328" cy="399637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tr-TR"/>
          </a:p>
        </p:txBody>
      </p:sp>
      <p:sp>
        <p:nvSpPr>
          <p:cNvPr id="11" name="Metin kutusu 10"/>
          <p:cNvSpPr txBox="1"/>
          <p:nvPr/>
        </p:nvSpPr>
        <p:spPr>
          <a:xfrm>
            <a:off x="7562561" y="2333684"/>
            <a:ext cx="2906152" cy="2369880"/>
          </a:xfrm>
          <a:prstGeom prst="rect">
            <a:avLst/>
          </a:prstGeom>
          <a:noFill/>
          <a:ln>
            <a:noFill/>
          </a:ln>
        </p:spPr>
        <p:txBody>
          <a:bodyPr wrap="square" rtlCol="0">
            <a:spAutoFit/>
          </a:bodyPr>
          <a:lstStyle/>
          <a:p>
            <a:r>
              <a:rPr lang="tr-TR" dirty="0" smtClean="0"/>
              <a:t>*4.11.2018 </a:t>
            </a:r>
            <a:r>
              <a:rPr lang="tr-TR" dirty="0" err="1"/>
              <a:t>nolu</a:t>
            </a:r>
            <a:r>
              <a:rPr lang="tr-TR" dirty="0"/>
              <a:t> Teknik gezi raporu,</a:t>
            </a:r>
          </a:p>
          <a:p>
            <a:r>
              <a:rPr lang="tr-TR" dirty="0" smtClean="0"/>
              <a:t>*Samsun </a:t>
            </a:r>
            <a:r>
              <a:rPr lang="tr-TR" dirty="0"/>
              <a:t>M</a:t>
            </a:r>
            <a:r>
              <a:rPr lang="tr-TR" dirty="0" smtClean="0"/>
              <a:t>aarif </a:t>
            </a:r>
            <a:r>
              <a:rPr lang="tr-TR" dirty="0"/>
              <a:t>sunusu  slayt no 21,56,88,112</a:t>
            </a:r>
          </a:p>
          <a:p>
            <a:r>
              <a:rPr lang="tr-TR" dirty="0" smtClean="0"/>
              <a:t>*4.4.2019 tarihli </a:t>
            </a:r>
            <a:r>
              <a:rPr lang="tr-TR" dirty="0"/>
              <a:t>zümre toplantı tutanağı sayfa 14</a:t>
            </a:r>
            <a:r>
              <a:rPr lang="tr-TR" dirty="0" smtClean="0"/>
              <a:t>.</a:t>
            </a:r>
          </a:p>
          <a:p>
            <a:r>
              <a:rPr lang="tr-TR" sz="2000" dirty="0" smtClean="0"/>
              <a:t>* Maarif Dosyası</a:t>
            </a:r>
            <a:endParaRPr lang="tr-TR" sz="2000" dirty="0" smtClean="0"/>
          </a:p>
          <a:p>
            <a:endParaRPr lang="tr-TR" sz="2000" dirty="0"/>
          </a:p>
        </p:txBody>
      </p:sp>
      <p:sp>
        <p:nvSpPr>
          <p:cNvPr id="12" name="Metin kutusu 11"/>
          <p:cNvSpPr txBox="1"/>
          <p:nvPr/>
        </p:nvSpPr>
        <p:spPr>
          <a:xfrm>
            <a:off x="10418301" y="2180493"/>
            <a:ext cx="1448972" cy="4276578"/>
          </a:xfrm>
          <a:prstGeom prst="rect">
            <a:avLst/>
          </a:prstGeom>
          <a:solidFill>
            <a:srgbClr val="EEEEEE"/>
          </a:solidFill>
          <a:ln>
            <a:solidFill>
              <a:schemeClr val="bg1">
                <a:lumMod val="50000"/>
              </a:schemeClr>
            </a:solidFill>
          </a:ln>
        </p:spPr>
        <p:txBody>
          <a:bodyPr wrap="square" rtlCol="0">
            <a:spAutoFit/>
          </a:bodyPr>
          <a:lstStyle/>
          <a:p>
            <a:endParaRPr lang="tr-TR" dirty="0"/>
          </a:p>
        </p:txBody>
      </p:sp>
      <p:sp>
        <p:nvSpPr>
          <p:cNvPr id="5" name="Sağ Ok 4">
            <a:hlinkClick r:id="" action="ppaction://hlinkshowjump?jump=nextslide"/>
          </p:cNvPr>
          <p:cNvSpPr/>
          <p:nvPr/>
        </p:nvSpPr>
        <p:spPr>
          <a:xfrm>
            <a:off x="9576262" y="980902"/>
            <a:ext cx="575444" cy="4987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xmlns="" val="1280507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heckerboard(across)">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Metin kutusu 12"/>
          <p:cNvSpPr txBox="1"/>
          <p:nvPr/>
        </p:nvSpPr>
        <p:spPr>
          <a:xfrm>
            <a:off x="345829" y="2180493"/>
            <a:ext cx="11521444" cy="4276578"/>
          </a:xfrm>
          <a:prstGeom prst="rect">
            <a:avLst/>
          </a:prstGeom>
          <a:solidFill>
            <a:srgbClr val="EEEEEE"/>
          </a:solidFill>
          <a:ln>
            <a:solidFill>
              <a:schemeClr val="bg1">
                <a:lumMod val="50000"/>
              </a:schemeClr>
            </a:solidFill>
          </a:ln>
        </p:spPr>
        <p:txBody>
          <a:bodyPr wrap="square" rtlCol="0">
            <a:spAutoFit/>
          </a:bodyPr>
          <a:lstStyle/>
          <a:p>
            <a:endParaRPr lang="tr-TR" dirty="0"/>
          </a:p>
        </p:txBody>
      </p:sp>
      <p:sp>
        <p:nvSpPr>
          <p:cNvPr id="14" name="Dikdörtgen 13"/>
          <p:cNvSpPr/>
          <p:nvPr/>
        </p:nvSpPr>
        <p:spPr>
          <a:xfrm>
            <a:off x="3958881" y="2320596"/>
            <a:ext cx="2870898" cy="399637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tr-TR"/>
          </a:p>
        </p:txBody>
      </p:sp>
      <p:sp>
        <p:nvSpPr>
          <p:cNvPr id="2" name="Unvan 1"/>
          <p:cNvSpPr>
            <a:spLocks noGrp="1"/>
          </p:cNvSpPr>
          <p:nvPr>
            <p:ph type="title"/>
          </p:nvPr>
        </p:nvSpPr>
        <p:spPr>
          <a:xfrm>
            <a:off x="345829" y="1048372"/>
            <a:ext cx="9080804" cy="521138"/>
          </a:xfrm>
        </p:spPr>
        <p:txBody>
          <a:bodyPr>
            <a:noAutofit/>
          </a:bodyPr>
          <a:lstStyle/>
          <a:p>
            <a:r>
              <a:rPr lang="tr-TR" sz="3200" dirty="0"/>
              <a:t>PLANLAMA</a:t>
            </a:r>
            <a:r>
              <a:rPr lang="tr-TR" sz="3200" dirty="0" smtClean="0"/>
              <a:t>---- </a:t>
            </a:r>
            <a:r>
              <a:rPr lang="tr-TR" sz="3200" dirty="0" smtClean="0"/>
              <a:t>SORU2</a:t>
            </a:r>
            <a:endParaRPr lang="tr-TR" sz="3200" dirty="0"/>
          </a:p>
        </p:txBody>
      </p:sp>
      <p:sp>
        <p:nvSpPr>
          <p:cNvPr id="4" name="Slayt Numarası Yer Tutucusu 3"/>
          <p:cNvSpPr>
            <a:spLocks noGrp="1"/>
          </p:cNvSpPr>
          <p:nvPr>
            <p:ph type="sldNum" sz="quarter" idx="12"/>
          </p:nvPr>
        </p:nvSpPr>
        <p:spPr/>
        <p:txBody>
          <a:bodyPr/>
          <a:lstStyle/>
          <a:p>
            <a:fld id="{38CC9735-4242-4435-8C65-38800299BE2A}" type="slidenum">
              <a:rPr lang="tr-TR" smtClean="0"/>
              <a:pPr/>
              <a:t>6</a:t>
            </a:fld>
            <a:endParaRPr lang="tr-TR"/>
          </a:p>
        </p:txBody>
      </p:sp>
      <p:graphicFrame>
        <p:nvGraphicFramePr>
          <p:cNvPr id="3" name="Tablo 2"/>
          <p:cNvGraphicFramePr>
            <a:graphicFrameLocks noGrp="1"/>
          </p:cNvGraphicFramePr>
          <p:nvPr>
            <p:extLst/>
          </p:nvPr>
        </p:nvGraphicFramePr>
        <p:xfrm>
          <a:off x="345830" y="1646237"/>
          <a:ext cx="11373420" cy="485486"/>
        </p:xfrm>
        <a:graphic>
          <a:graphicData uri="http://schemas.openxmlformats.org/drawingml/2006/table">
            <a:tbl>
              <a:tblPr firstRow="1" bandRow="1">
                <a:tableStyleId>{5C22544A-7EE6-4342-B048-85BDC9FD1C3A}</a:tableStyleId>
              </a:tblPr>
              <a:tblGrid>
                <a:gridCol w="3647672">
                  <a:extLst>
                    <a:ext uri="{9D8B030D-6E8A-4147-A177-3AD203B41FA5}">
                      <a16:colId xmlns:a16="http://schemas.microsoft.com/office/drawing/2014/main" xmlns="" val="20000"/>
                    </a:ext>
                  </a:extLst>
                </a:gridCol>
                <a:gridCol w="3582955">
                  <a:extLst>
                    <a:ext uri="{9D8B030D-6E8A-4147-A177-3AD203B41FA5}">
                      <a16:colId xmlns:a16="http://schemas.microsoft.com/office/drawing/2014/main" xmlns="" val="20001"/>
                    </a:ext>
                  </a:extLst>
                </a:gridCol>
                <a:gridCol w="2780523">
                  <a:extLst>
                    <a:ext uri="{9D8B030D-6E8A-4147-A177-3AD203B41FA5}">
                      <a16:colId xmlns:a16="http://schemas.microsoft.com/office/drawing/2014/main" xmlns="" val="20002"/>
                    </a:ext>
                  </a:extLst>
                </a:gridCol>
                <a:gridCol w="1362270">
                  <a:extLst>
                    <a:ext uri="{9D8B030D-6E8A-4147-A177-3AD203B41FA5}">
                      <a16:colId xmlns:a16="http://schemas.microsoft.com/office/drawing/2014/main" xmlns="" val="20003"/>
                    </a:ext>
                  </a:extLst>
                </a:gridCol>
              </a:tblGrid>
              <a:tr h="485486">
                <a:tc>
                  <a:txBody>
                    <a:bodyPr/>
                    <a:lstStyle/>
                    <a:p>
                      <a:pPr algn="ctr"/>
                      <a:r>
                        <a:rPr lang="tr-TR" dirty="0" smtClean="0">
                          <a:solidFill>
                            <a:schemeClr val="tx1">
                              <a:lumMod val="95000"/>
                              <a:lumOff val="5000"/>
                            </a:schemeClr>
                          </a:solidFill>
                        </a:rPr>
                        <a:t>Soru</a:t>
                      </a:r>
                      <a:endParaRPr lang="tr-TR" dirty="0">
                        <a:solidFill>
                          <a:schemeClr val="tx1">
                            <a:lumMod val="95000"/>
                            <a:lumOff val="5000"/>
                          </a:schemeClr>
                        </a:solidFill>
                      </a:endParaRPr>
                    </a:p>
                  </a:txBody>
                  <a:tcPr>
                    <a:solidFill>
                      <a:srgbClr val="33CC99"/>
                    </a:solidFill>
                  </a:tcPr>
                </a:tc>
                <a:tc>
                  <a:txBody>
                    <a:bodyPr/>
                    <a:lstStyle/>
                    <a:p>
                      <a:pPr algn="ctr"/>
                      <a:r>
                        <a:rPr lang="tr-TR" dirty="0" smtClean="0">
                          <a:solidFill>
                            <a:schemeClr val="tx1">
                              <a:lumMod val="95000"/>
                              <a:lumOff val="5000"/>
                            </a:schemeClr>
                          </a:solidFill>
                        </a:rPr>
                        <a:t>Yorum / Gözlem</a:t>
                      </a:r>
                      <a:endParaRPr lang="tr-TR" dirty="0">
                        <a:solidFill>
                          <a:schemeClr val="tx1">
                            <a:lumMod val="95000"/>
                            <a:lumOff val="5000"/>
                          </a:schemeClr>
                        </a:solidFill>
                      </a:endParaRPr>
                    </a:p>
                  </a:txBody>
                  <a:tcPr>
                    <a:solidFill>
                      <a:srgbClr val="33CC99"/>
                    </a:solidFill>
                  </a:tcPr>
                </a:tc>
                <a:tc>
                  <a:txBody>
                    <a:bodyPr/>
                    <a:lstStyle/>
                    <a:p>
                      <a:pPr algn="ctr"/>
                      <a:r>
                        <a:rPr lang="tr-TR" dirty="0" smtClean="0">
                          <a:solidFill>
                            <a:schemeClr val="tx1">
                              <a:lumMod val="95000"/>
                              <a:lumOff val="5000"/>
                            </a:schemeClr>
                          </a:solidFill>
                        </a:rPr>
                        <a:t>Kanıt</a:t>
                      </a:r>
                      <a:endParaRPr lang="tr-TR" dirty="0">
                        <a:solidFill>
                          <a:schemeClr val="tx1">
                            <a:lumMod val="95000"/>
                            <a:lumOff val="5000"/>
                          </a:schemeClr>
                        </a:solidFill>
                      </a:endParaRPr>
                    </a:p>
                  </a:txBody>
                  <a:tcPr>
                    <a:solidFill>
                      <a:srgbClr val="33CC99"/>
                    </a:solidFill>
                  </a:tcPr>
                </a:tc>
                <a:tc>
                  <a:txBody>
                    <a:bodyPr/>
                    <a:lstStyle/>
                    <a:p>
                      <a:pPr algn="ctr"/>
                      <a:r>
                        <a:rPr lang="tr-TR" dirty="0" smtClean="0">
                          <a:solidFill>
                            <a:schemeClr val="tx1">
                              <a:lumMod val="95000"/>
                              <a:lumOff val="5000"/>
                            </a:schemeClr>
                          </a:solidFill>
                        </a:rPr>
                        <a:t>G.A.</a:t>
                      </a:r>
                      <a:endParaRPr lang="tr-TR" dirty="0">
                        <a:solidFill>
                          <a:schemeClr val="tx1">
                            <a:lumMod val="95000"/>
                            <a:lumOff val="5000"/>
                          </a:schemeClr>
                        </a:solidFill>
                      </a:endParaRPr>
                    </a:p>
                  </a:txBody>
                  <a:tcPr>
                    <a:solidFill>
                      <a:srgbClr val="33CC99"/>
                    </a:solidFill>
                  </a:tcPr>
                </a:tc>
                <a:extLst>
                  <a:ext uri="{0D108BD9-81ED-4DB2-BD59-A6C34878D82A}">
                    <a16:rowId xmlns:a16="http://schemas.microsoft.com/office/drawing/2014/main" xmlns="" val="10000"/>
                  </a:ext>
                </a:extLst>
              </a:tr>
            </a:tbl>
          </a:graphicData>
        </a:graphic>
      </p:graphicFrame>
      <p:sp>
        <p:nvSpPr>
          <p:cNvPr id="9" name="Metin kutusu 8"/>
          <p:cNvSpPr txBox="1"/>
          <p:nvPr/>
        </p:nvSpPr>
        <p:spPr>
          <a:xfrm>
            <a:off x="452511" y="2333685"/>
            <a:ext cx="3325836" cy="1323439"/>
          </a:xfrm>
          <a:prstGeom prst="rect">
            <a:avLst/>
          </a:prstGeom>
          <a:solidFill>
            <a:srgbClr val="EEEEEE"/>
          </a:solidFill>
          <a:ln>
            <a:noFill/>
          </a:ln>
        </p:spPr>
        <p:txBody>
          <a:bodyPr wrap="square" rtlCol="0">
            <a:spAutoFit/>
          </a:bodyPr>
          <a:lstStyle/>
          <a:p>
            <a:r>
              <a:rPr lang="tr-TR" sz="2000" dirty="0">
                <a:solidFill>
                  <a:srgbClr val="FF0000"/>
                </a:solidFill>
              </a:rPr>
              <a:t>Alan/zümrede iyileştirme ve geliştirmeye yönelik faaliyetler nasıl izlenmekte ve değerlendirilmektedir?</a:t>
            </a:r>
            <a:endParaRPr lang="tr-TR" sz="2000" dirty="0"/>
          </a:p>
        </p:txBody>
      </p:sp>
      <p:sp>
        <p:nvSpPr>
          <p:cNvPr id="15" name="Dikdörtgen 14"/>
          <p:cNvSpPr/>
          <p:nvPr/>
        </p:nvSpPr>
        <p:spPr>
          <a:xfrm>
            <a:off x="7612973" y="2333684"/>
            <a:ext cx="2805328" cy="399637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tr-TR"/>
          </a:p>
        </p:txBody>
      </p:sp>
      <p:sp>
        <p:nvSpPr>
          <p:cNvPr id="11" name="Metin kutusu 10"/>
          <p:cNvSpPr txBox="1"/>
          <p:nvPr/>
        </p:nvSpPr>
        <p:spPr>
          <a:xfrm>
            <a:off x="7562561" y="2333684"/>
            <a:ext cx="2906152" cy="677108"/>
          </a:xfrm>
          <a:prstGeom prst="rect">
            <a:avLst/>
          </a:prstGeom>
          <a:noFill/>
          <a:ln>
            <a:noFill/>
          </a:ln>
        </p:spPr>
        <p:txBody>
          <a:bodyPr wrap="square" rtlCol="0">
            <a:spAutoFit/>
          </a:bodyPr>
          <a:lstStyle/>
          <a:p>
            <a:endParaRPr lang="tr-TR" dirty="0"/>
          </a:p>
          <a:p>
            <a:endParaRPr lang="tr-TR" sz="2000" dirty="0"/>
          </a:p>
        </p:txBody>
      </p:sp>
      <p:sp>
        <p:nvSpPr>
          <p:cNvPr id="12" name="Metin kutusu 11"/>
          <p:cNvSpPr txBox="1"/>
          <p:nvPr/>
        </p:nvSpPr>
        <p:spPr>
          <a:xfrm>
            <a:off x="10418301" y="2180493"/>
            <a:ext cx="1448972" cy="4276578"/>
          </a:xfrm>
          <a:prstGeom prst="rect">
            <a:avLst/>
          </a:prstGeom>
          <a:solidFill>
            <a:srgbClr val="EEEEEE"/>
          </a:solidFill>
          <a:ln>
            <a:solidFill>
              <a:schemeClr val="bg1">
                <a:lumMod val="50000"/>
              </a:schemeClr>
            </a:solidFill>
          </a:ln>
        </p:spPr>
        <p:txBody>
          <a:bodyPr wrap="square" rtlCol="0">
            <a:spAutoFit/>
          </a:bodyPr>
          <a:lstStyle/>
          <a:p>
            <a:endParaRPr lang="tr-TR" dirty="0"/>
          </a:p>
        </p:txBody>
      </p:sp>
      <p:sp>
        <p:nvSpPr>
          <p:cNvPr id="5" name="Sağ Ok 4">
            <a:hlinkClick r:id="" action="ppaction://hlinkshowjump?jump=nextslide"/>
          </p:cNvPr>
          <p:cNvSpPr/>
          <p:nvPr/>
        </p:nvSpPr>
        <p:spPr>
          <a:xfrm>
            <a:off x="9576262" y="980902"/>
            <a:ext cx="575444" cy="4987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xmlns="" val="237075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Metin kutusu 12"/>
          <p:cNvSpPr txBox="1"/>
          <p:nvPr/>
        </p:nvSpPr>
        <p:spPr>
          <a:xfrm>
            <a:off x="345829" y="2180493"/>
            <a:ext cx="11521444" cy="4276578"/>
          </a:xfrm>
          <a:prstGeom prst="rect">
            <a:avLst/>
          </a:prstGeom>
          <a:solidFill>
            <a:srgbClr val="EEEEEE"/>
          </a:solidFill>
          <a:ln>
            <a:solidFill>
              <a:schemeClr val="bg1">
                <a:lumMod val="50000"/>
              </a:schemeClr>
            </a:solidFill>
          </a:ln>
        </p:spPr>
        <p:txBody>
          <a:bodyPr wrap="square" rtlCol="0">
            <a:spAutoFit/>
          </a:bodyPr>
          <a:lstStyle/>
          <a:p>
            <a:endParaRPr lang="tr-TR" dirty="0"/>
          </a:p>
        </p:txBody>
      </p:sp>
      <p:sp>
        <p:nvSpPr>
          <p:cNvPr id="14" name="Dikdörtgen 13"/>
          <p:cNvSpPr/>
          <p:nvPr/>
        </p:nvSpPr>
        <p:spPr>
          <a:xfrm>
            <a:off x="3958881" y="2320596"/>
            <a:ext cx="2870898" cy="399637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tr-TR"/>
          </a:p>
        </p:txBody>
      </p:sp>
      <p:sp>
        <p:nvSpPr>
          <p:cNvPr id="2" name="Unvan 1"/>
          <p:cNvSpPr>
            <a:spLocks noGrp="1"/>
          </p:cNvSpPr>
          <p:nvPr>
            <p:ph type="title"/>
          </p:nvPr>
        </p:nvSpPr>
        <p:spPr>
          <a:xfrm>
            <a:off x="345829" y="1048372"/>
            <a:ext cx="9080804" cy="521138"/>
          </a:xfrm>
        </p:spPr>
        <p:txBody>
          <a:bodyPr>
            <a:noAutofit/>
          </a:bodyPr>
          <a:lstStyle/>
          <a:p>
            <a:r>
              <a:rPr lang="tr-TR" sz="3200" dirty="0"/>
              <a:t>İNSAN KAYNAKLARI </a:t>
            </a:r>
            <a:r>
              <a:rPr lang="tr-TR" sz="3200" dirty="0" smtClean="0"/>
              <a:t>YÖNETİMİ---- SORU1</a:t>
            </a:r>
            <a:endParaRPr lang="tr-TR" sz="3200" dirty="0"/>
          </a:p>
        </p:txBody>
      </p:sp>
      <p:sp>
        <p:nvSpPr>
          <p:cNvPr id="4" name="Slayt Numarası Yer Tutucusu 3"/>
          <p:cNvSpPr>
            <a:spLocks noGrp="1"/>
          </p:cNvSpPr>
          <p:nvPr>
            <p:ph type="sldNum" sz="quarter" idx="12"/>
          </p:nvPr>
        </p:nvSpPr>
        <p:spPr/>
        <p:txBody>
          <a:bodyPr/>
          <a:lstStyle/>
          <a:p>
            <a:fld id="{38CC9735-4242-4435-8C65-38800299BE2A}" type="slidenum">
              <a:rPr lang="tr-TR" smtClean="0"/>
              <a:pPr/>
              <a:t>7</a:t>
            </a:fld>
            <a:endParaRPr lang="tr-TR"/>
          </a:p>
        </p:txBody>
      </p:sp>
      <p:graphicFrame>
        <p:nvGraphicFramePr>
          <p:cNvPr id="3" name="Tablo 2"/>
          <p:cNvGraphicFramePr>
            <a:graphicFrameLocks noGrp="1"/>
          </p:cNvGraphicFramePr>
          <p:nvPr>
            <p:extLst/>
          </p:nvPr>
        </p:nvGraphicFramePr>
        <p:xfrm>
          <a:off x="345830" y="1646237"/>
          <a:ext cx="11373420" cy="485486"/>
        </p:xfrm>
        <a:graphic>
          <a:graphicData uri="http://schemas.openxmlformats.org/drawingml/2006/table">
            <a:tbl>
              <a:tblPr firstRow="1" bandRow="1">
                <a:tableStyleId>{5C22544A-7EE6-4342-B048-85BDC9FD1C3A}</a:tableStyleId>
              </a:tblPr>
              <a:tblGrid>
                <a:gridCol w="3647672">
                  <a:extLst>
                    <a:ext uri="{9D8B030D-6E8A-4147-A177-3AD203B41FA5}">
                      <a16:colId xmlns:a16="http://schemas.microsoft.com/office/drawing/2014/main" xmlns="" val="20000"/>
                    </a:ext>
                  </a:extLst>
                </a:gridCol>
                <a:gridCol w="3582955">
                  <a:extLst>
                    <a:ext uri="{9D8B030D-6E8A-4147-A177-3AD203B41FA5}">
                      <a16:colId xmlns:a16="http://schemas.microsoft.com/office/drawing/2014/main" xmlns="" val="20001"/>
                    </a:ext>
                  </a:extLst>
                </a:gridCol>
                <a:gridCol w="2780523">
                  <a:extLst>
                    <a:ext uri="{9D8B030D-6E8A-4147-A177-3AD203B41FA5}">
                      <a16:colId xmlns:a16="http://schemas.microsoft.com/office/drawing/2014/main" xmlns="" val="20002"/>
                    </a:ext>
                  </a:extLst>
                </a:gridCol>
                <a:gridCol w="1362270">
                  <a:extLst>
                    <a:ext uri="{9D8B030D-6E8A-4147-A177-3AD203B41FA5}">
                      <a16:colId xmlns:a16="http://schemas.microsoft.com/office/drawing/2014/main" xmlns="" val="20003"/>
                    </a:ext>
                  </a:extLst>
                </a:gridCol>
              </a:tblGrid>
              <a:tr h="485486">
                <a:tc>
                  <a:txBody>
                    <a:bodyPr/>
                    <a:lstStyle/>
                    <a:p>
                      <a:pPr algn="ctr"/>
                      <a:r>
                        <a:rPr lang="tr-TR" dirty="0" smtClean="0">
                          <a:solidFill>
                            <a:schemeClr val="tx1">
                              <a:lumMod val="95000"/>
                              <a:lumOff val="5000"/>
                            </a:schemeClr>
                          </a:solidFill>
                        </a:rPr>
                        <a:t>Soru</a:t>
                      </a:r>
                      <a:endParaRPr lang="tr-TR" dirty="0">
                        <a:solidFill>
                          <a:schemeClr val="tx1">
                            <a:lumMod val="95000"/>
                            <a:lumOff val="5000"/>
                          </a:schemeClr>
                        </a:solidFill>
                      </a:endParaRPr>
                    </a:p>
                  </a:txBody>
                  <a:tcPr>
                    <a:solidFill>
                      <a:srgbClr val="33CC99"/>
                    </a:solidFill>
                  </a:tcPr>
                </a:tc>
                <a:tc>
                  <a:txBody>
                    <a:bodyPr/>
                    <a:lstStyle/>
                    <a:p>
                      <a:pPr algn="ctr"/>
                      <a:r>
                        <a:rPr lang="tr-TR" dirty="0" smtClean="0">
                          <a:solidFill>
                            <a:schemeClr val="tx1">
                              <a:lumMod val="95000"/>
                              <a:lumOff val="5000"/>
                            </a:schemeClr>
                          </a:solidFill>
                        </a:rPr>
                        <a:t>Yorum / Gözlem</a:t>
                      </a:r>
                      <a:endParaRPr lang="tr-TR" dirty="0">
                        <a:solidFill>
                          <a:schemeClr val="tx1">
                            <a:lumMod val="95000"/>
                            <a:lumOff val="5000"/>
                          </a:schemeClr>
                        </a:solidFill>
                      </a:endParaRPr>
                    </a:p>
                  </a:txBody>
                  <a:tcPr>
                    <a:solidFill>
                      <a:srgbClr val="33CC99"/>
                    </a:solidFill>
                  </a:tcPr>
                </a:tc>
                <a:tc>
                  <a:txBody>
                    <a:bodyPr/>
                    <a:lstStyle/>
                    <a:p>
                      <a:pPr algn="ctr"/>
                      <a:r>
                        <a:rPr lang="tr-TR" dirty="0" smtClean="0">
                          <a:solidFill>
                            <a:schemeClr val="tx1">
                              <a:lumMod val="95000"/>
                              <a:lumOff val="5000"/>
                            </a:schemeClr>
                          </a:solidFill>
                        </a:rPr>
                        <a:t>Kanıt</a:t>
                      </a:r>
                      <a:endParaRPr lang="tr-TR" dirty="0">
                        <a:solidFill>
                          <a:schemeClr val="tx1">
                            <a:lumMod val="95000"/>
                            <a:lumOff val="5000"/>
                          </a:schemeClr>
                        </a:solidFill>
                      </a:endParaRPr>
                    </a:p>
                  </a:txBody>
                  <a:tcPr>
                    <a:solidFill>
                      <a:srgbClr val="33CC99"/>
                    </a:solidFill>
                  </a:tcPr>
                </a:tc>
                <a:tc>
                  <a:txBody>
                    <a:bodyPr/>
                    <a:lstStyle/>
                    <a:p>
                      <a:pPr algn="ctr"/>
                      <a:r>
                        <a:rPr lang="tr-TR" dirty="0" smtClean="0">
                          <a:solidFill>
                            <a:schemeClr val="tx1">
                              <a:lumMod val="95000"/>
                              <a:lumOff val="5000"/>
                            </a:schemeClr>
                          </a:solidFill>
                        </a:rPr>
                        <a:t>G.A.</a:t>
                      </a:r>
                      <a:endParaRPr lang="tr-TR" dirty="0">
                        <a:solidFill>
                          <a:schemeClr val="tx1">
                            <a:lumMod val="95000"/>
                            <a:lumOff val="5000"/>
                          </a:schemeClr>
                        </a:solidFill>
                      </a:endParaRPr>
                    </a:p>
                  </a:txBody>
                  <a:tcPr>
                    <a:solidFill>
                      <a:srgbClr val="33CC99"/>
                    </a:solidFill>
                  </a:tcPr>
                </a:tc>
                <a:extLst>
                  <a:ext uri="{0D108BD9-81ED-4DB2-BD59-A6C34878D82A}">
                    <a16:rowId xmlns:a16="http://schemas.microsoft.com/office/drawing/2014/main" xmlns="" val="10000"/>
                  </a:ext>
                </a:extLst>
              </a:tr>
            </a:tbl>
          </a:graphicData>
        </a:graphic>
      </p:graphicFrame>
      <p:sp>
        <p:nvSpPr>
          <p:cNvPr id="9" name="Metin kutusu 8"/>
          <p:cNvSpPr txBox="1"/>
          <p:nvPr/>
        </p:nvSpPr>
        <p:spPr>
          <a:xfrm>
            <a:off x="452511" y="2333685"/>
            <a:ext cx="3325836" cy="1015663"/>
          </a:xfrm>
          <a:prstGeom prst="rect">
            <a:avLst/>
          </a:prstGeom>
          <a:solidFill>
            <a:srgbClr val="EEEEEE"/>
          </a:solidFill>
          <a:ln>
            <a:noFill/>
          </a:ln>
        </p:spPr>
        <p:txBody>
          <a:bodyPr wrap="square" rtlCol="0">
            <a:spAutoFit/>
          </a:bodyPr>
          <a:lstStyle/>
          <a:p>
            <a:r>
              <a:rPr lang="tr-TR" sz="2000" dirty="0">
                <a:solidFill>
                  <a:srgbClr val="FF0000"/>
                </a:solidFill>
              </a:rPr>
              <a:t>Alan/zümre öğretmenlerinin mesleki ve kişisel gelişimi için ne tür çalışmalar yapılıyor?</a:t>
            </a:r>
            <a:endParaRPr lang="tr-TR" sz="2000" dirty="0"/>
          </a:p>
        </p:txBody>
      </p:sp>
      <p:sp>
        <p:nvSpPr>
          <p:cNvPr id="10" name="Metin kutusu 9"/>
          <p:cNvSpPr txBox="1"/>
          <p:nvPr/>
        </p:nvSpPr>
        <p:spPr>
          <a:xfrm>
            <a:off x="3958882" y="2333685"/>
            <a:ext cx="2870898" cy="2554545"/>
          </a:xfrm>
          <a:prstGeom prst="rect">
            <a:avLst/>
          </a:prstGeom>
          <a:noFill/>
          <a:ln>
            <a:noFill/>
          </a:ln>
        </p:spPr>
        <p:txBody>
          <a:bodyPr wrap="square" rtlCol="0">
            <a:spAutoFit/>
          </a:bodyPr>
          <a:lstStyle/>
          <a:p>
            <a:r>
              <a:rPr lang="tr-TR" sz="2000" dirty="0"/>
              <a:t>Öğretmenlerin hizmet içi eğitimlere, fuarlara katılmasına destek veriliyor. </a:t>
            </a:r>
          </a:p>
          <a:p>
            <a:r>
              <a:rPr lang="tr-TR" sz="2000" dirty="0"/>
              <a:t>Proje ve ar-ge  çalışması yapan öğretmenler için mekan ve malzeme tahsis ediliyor. </a:t>
            </a:r>
          </a:p>
        </p:txBody>
      </p:sp>
      <p:sp>
        <p:nvSpPr>
          <p:cNvPr id="15" name="Dikdörtgen 14"/>
          <p:cNvSpPr/>
          <p:nvPr/>
        </p:nvSpPr>
        <p:spPr>
          <a:xfrm>
            <a:off x="7612973" y="2333684"/>
            <a:ext cx="2805328" cy="399637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tr-TR"/>
          </a:p>
        </p:txBody>
      </p:sp>
      <p:sp>
        <p:nvSpPr>
          <p:cNvPr id="11" name="Metin kutusu 10"/>
          <p:cNvSpPr txBox="1"/>
          <p:nvPr/>
        </p:nvSpPr>
        <p:spPr>
          <a:xfrm>
            <a:off x="7562561" y="2333684"/>
            <a:ext cx="2906152" cy="923330"/>
          </a:xfrm>
          <a:prstGeom prst="rect">
            <a:avLst/>
          </a:prstGeom>
          <a:noFill/>
          <a:ln>
            <a:noFill/>
          </a:ln>
        </p:spPr>
        <p:txBody>
          <a:bodyPr wrap="square" rtlCol="0">
            <a:spAutoFit/>
          </a:bodyPr>
          <a:lstStyle/>
          <a:p>
            <a:r>
              <a:rPr lang="tr-TR" dirty="0" smtClean="0"/>
              <a:t>*22 </a:t>
            </a:r>
            <a:r>
              <a:rPr lang="tr-TR" dirty="0"/>
              <a:t>mayıs tarihli </a:t>
            </a:r>
            <a:r>
              <a:rPr lang="tr-TR" dirty="0" err="1"/>
              <a:t>Tübitak</a:t>
            </a:r>
            <a:r>
              <a:rPr lang="tr-TR" dirty="0"/>
              <a:t> yarışması </a:t>
            </a:r>
            <a:r>
              <a:rPr lang="tr-TR" dirty="0" smtClean="0"/>
              <a:t>fotoğrafları</a:t>
            </a:r>
            <a:r>
              <a:rPr lang="tr-TR" dirty="0"/>
              <a:t>,</a:t>
            </a:r>
          </a:p>
          <a:p>
            <a:r>
              <a:rPr lang="tr-TR" dirty="0" smtClean="0"/>
              <a:t>*</a:t>
            </a:r>
            <a:r>
              <a:rPr lang="tr-TR" dirty="0" err="1" smtClean="0"/>
              <a:t>Tübitak</a:t>
            </a:r>
            <a:r>
              <a:rPr lang="tr-TR" dirty="0" smtClean="0"/>
              <a:t> </a:t>
            </a:r>
            <a:r>
              <a:rPr lang="tr-TR" dirty="0"/>
              <a:t>Yarışması raporu</a:t>
            </a:r>
            <a:endParaRPr lang="tr-TR" sz="2000" dirty="0"/>
          </a:p>
        </p:txBody>
      </p:sp>
      <p:sp>
        <p:nvSpPr>
          <p:cNvPr id="12" name="Metin kutusu 11"/>
          <p:cNvSpPr txBox="1"/>
          <p:nvPr/>
        </p:nvSpPr>
        <p:spPr>
          <a:xfrm>
            <a:off x="10418301" y="2180493"/>
            <a:ext cx="1448972" cy="4276578"/>
          </a:xfrm>
          <a:prstGeom prst="rect">
            <a:avLst/>
          </a:prstGeom>
          <a:solidFill>
            <a:srgbClr val="EEEEEE"/>
          </a:solidFill>
          <a:ln>
            <a:solidFill>
              <a:schemeClr val="bg1">
                <a:lumMod val="50000"/>
              </a:schemeClr>
            </a:solidFill>
          </a:ln>
        </p:spPr>
        <p:txBody>
          <a:bodyPr wrap="square" rtlCol="0">
            <a:spAutoFit/>
          </a:bodyPr>
          <a:lstStyle/>
          <a:p>
            <a:endParaRPr lang="tr-TR" dirty="0"/>
          </a:p>
        </p:txBody>
      </p:sp>
      <p:sp>
        <p:nvSpPr>
          <p:cNvPr id="5" name="Sağ Ok 4">
            <a:hlinkClick r:id="" action="ppaction://hlinkshowjump?jump=nextslide"/>
          </p:cNvPr>
          <p:cNvSpPr/>
          <p:nvPr/>
        </p:nvSpPr>
        <p:spPr>
          <a:xfrm>
            <a:off x="9576262" y="980902"/>
            <a:ext cx="575444" cy="4987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xmlns="" val="2532447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heckerboard(across)">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Metin kutusu 12"/>
          <p:cNvSpPr txBox="1"/>
          <p:nvPr/>
        </p:nvSpPr>
        <p:spPr>
          <a:xfrm>
            <a:off x="345829" y="2180493"/>
            <a:ext cx="11521444" cy="4276578"/>
          </a:xfrm>
          <a:prstGeom prst="rect">
            <a:avLst/>
          </a:prstGeom>
          <a:solidFill>
            <a:srgbClr val="EEEEEE"/>
          </a:solidFill>
          <a:ln>
            <a:solidFill>
              <a:schemeClr val="bg1">
                <a:lumMod val="50000"/>
              </a:schemeClr>
            </a:solidFill>
          </a:ln>
        </p:spPr>
        <p:txBody>
          <a:bodyPr wrap="square" rtlCol="0">
            <a:spAutoFit/>
          </a:bodyPr>
          <a:lstStyle/>
          <a:p>
            <a:endParaRPr lang="tr-TR" dirty="0"/>
          </a:p>
        </p:txBody>
      </p:sp>
      <p:sp>
        <p:nvSpPr>
          <p:cNvPr id="14" name="Dikdörtgen 13"/>
          <p:cNvSpPr/>
          <p:nvPr/>
        </p:nvSpPr>
        <p:spPr>
          <a:xfrm>
            <a:off x="3958881" y="2320596"/>
            <a:ext cx="2870898" cy="399637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tr-TR"/>
          </a:p>
        </p:txBody>
      </p:sp>
      <p:sp>
        <p:nvSpPr>
          <p:cNvPr id="2" name="Unvan 1"/>
          <p:cNvSpPr>
            <a:spLocks noGrp="1"/>
          </p:cNvSpPr>
          <p:nvPr>
            <p:ph type="title"/>
          </p:nvPr>
        </p:nvSpPr>
        <p:spPr>
          <a:xfrm>
            <a:off x="345829" y="1048372"/>
            <a:ext cx="9080804" cy="521138"/>
          </a:xfrm>
        </p:spPr>
        <p:txBody>
          <a:bodyPr>
            <a:noAutofit/>
          </a:bodyPr>
          <a:lstStyle/>
          <a:p>
            <a:r>
              <a:rPr lang="tr-TR" sz="3200" dirty="0"/>
              <a:t>İNSAN KAYNAKLARI </a:t>
            </a:r>
            <a:r>
              <a:rPr lang="tr-TR" sz="3200" dirty="0" smtClean="0"/>
              <a:t>YÖNETİMİ---- SORU2</a:t>
            </a:r>
            <a:endParaRPr lang="tr-TR" sz="3200" dirty="0"/>
          </a:p>
        </p:txBody>
      </p:sp>
      <p:sp>
        <p:nvSpPr>
          <p:cNvPr id="4" name="Slayt Numarası Yer Tutucusu 3"/>
          <p:cNvSpPr>
            <a:spLocks noGrp="1"/>
          </p:cNvSpPr>
          <p:nvPr>
            <p:ph type="sldNum" sz="quarter" idx="12"/>
          </p:nvPr>
        </p:nvSpPr>
        <p:spPr/>
        <p:txBody>
          <a:bodyPr/>
          <a:lstStyle/>
          <a:p>
            <a:fld id="{38CC9735-4242-4435-8C65-38800299BE2A}" type="slidenum">
              <a:rPr lang="tr-TR" smtClean="0"/>
              <a:pPr/>
              <a:t>8</a:t>
            </a:fld>
            <a:endParaRPr lang="tr-TR"/>
          </a:p>
        </p:txBody>
      </p:sp>
      <p:graphicFrame>
        <p:nvGraphicFramePr>
          <p:cNvPr id="3" name="Tablo 2"/>
          <p:cNvGraphicFramePr>
            <a:graphicFrameLocks noGrp="1"/>
          </p:cNvGraphicFramePr>
          <p:nvPr>
            <p:extLst/>
          </p:nvPr>
        </p:nvGraphicFramePr>
        <p:xfrm>
          <a:off x="345830" y="1646237"/>
          <a:ext cx="11373420" cy="485486"/>
        </p:xfrm>
        <a:graphic>
          <a:graphicData uri="http://schemas.openxmlformats.org/drawingml/2006/table">
            <a:tbl>
              <a:tblPr firstRow="1" bandRow="1">
                <a:tableStyleId>{5C22544A-7EE6-4342-B048-85BDC9FD1C3A}</a:tableStyleId>
              </a:tblPr>
              <a:tblGrid>
                <a:gridCol w="3647672">
                  <a:extLst>
                    <a:ext uri="{9D8B030D-6E8A-4147-A177-3AD203B41FA5}">
                      <a16:colId xmlns:a16="http://schemas.microsoft.com/office/drawing/2014/main" xmlns="" val="20000"/>
                    </a:ext>
                  </a:extLst>
                </a:gridCol>
                <a:gridCol w="3582955">
                  <a:extLst>
                    <a:ext uri="{9D8B030D-6E8A-4147-A177-3AD203B41FA5}">
                      <a16:colId xmlns:a16="http://schemas.microsoft.com/office/drawing/2014/main" xmlns="" val="20001"/>
                    </a:ext>
                  </a:extLst>
                </a:gridCol>
                <a:gridCol w="2780523">
                  <a:extLst>
                    <a:ext uri="{9D8B030D-6E8A-4147-A177-3AD203B41FA5}">
                      <a16:colId xmlns:a16="http://schemas.microsoft.com/office/drawing/2014/main" xmlns="" val="20002"/>
                    </a:ext>
                  </a:extLst>
                </a:gridCol>
                <a:gridCol w="1362270">
                  <a:extLst>
                    <a:ext uri="{9D8B030D-6E8A-4147-A177-3AD203B41FA5}">
                      <a16:colId xmlns:a16="http://schemas.microsoft.com/office/drawing/2014/main" xmlns="" val="20003"/>
                    </a:ext>
                  </a:extLst>
                </a:gridCol>
              </a:tblGrid>
              <a:tr h="485486">
                <a:tc>
                  <a:txBody>
                    <a:bodyPr/>
                    <a:lstStyle/>
                    <a:p>
                      <a:pPr algn="ctr"/>
                      <a:r>
                        <a:rPr lang="tr-TR" dirty="0" smtClean="0">
                          <a:solidFill>
                            <a:schemeClr val="tx1">
                              <a:lumMod val="95000"/>
                              <a:lumOff val="5000"/>
                            </a:schemeClr>
                          </a:solidFill>
                        </a:rPr>
                        <a:t>Soru</a:t>
                      </a:r>
                      <a:endParaRPr lang="tr-TR" dirty="0">
                        <a:solidFill>
                          <a:schemeClr val="tx1">
                            <a:lumMod val="95000"/>
                            <a:lumOff val="5000"/>
                          </a:schemeClr>
                        </a:solidFill>
                      </a:endParaRPr>
                    </a:p>
                  </a:txBody>
                  <a:tcPr>
                    <a:solidFill>
                      <a:srgbClr val="33CC99"/>
                    </a:solidFill>
                  </a:tcPr>
                </a:tc>
                <a:tc>
                  <a:txBody>
                    <a:bodyPr/>
                    <a:lstStyle/>
                    <a:p>
                      <a:pPr algn="ctr"/>
                      <a:r>
                        <a:rPr lang="tr-TR" dirty="0" smtClean="0">
                          <a:solidFill>
                            <a:schemeClr val="tx1">
                              <a:lumMod val="95000"/>
                              <a:lumOff val="5000"/>
                            </a:schemeClr>
                          </a:solidFill>
                        </a:rPr>
                        <a:t>Yorum / Gözlem</a:t>
                      </a:r>
                      <a:endParaRPr lang="tr-TR" dirty="0">
                        <a:solidFill>
                          <a:schemeClr val="tx1">
                            <a:lumMod val="95000"/>
                            <a:lumOff val="5000"/>
                          </a:schemeClr>
                        </a:solidFill>
                      </a:endParaRPr>
                    </a:p>
                  </a:txBody>
                  <a:tcPr>
                    <a:solidFill>
                      <a:srgbClr val="33CC99"/>
                    </a:solidFill>
                  </a:tcPr>
                </a:tc>
                <a:tc>
                  <a:txBody>
                    <a:bodyPr/>
                    <a:lstStyle/>
                    <a:p>
                      <a:pPr algn="ctr"/>
                      <a:r>
                        <a:rPr lang="tr-TR" dirty="0" smtClean="0">
                          <a:solidFill>
                            <a:schemeClr val="tx1">
                              <a:lumMod val="95000"/>
                              <a:lumOff val="5000"/>
                            </a:schemeClr>
                          </a:solidFill>
                        </a:rPr>
                        <a:t>Kanıt</a:t>
                      </a:r>
                      <a:endParaRPr lang="tr-TR" dirty="0">
                        <a:solidFill>
                          <a:schemeClr val="tx1">
                            <a:lumMod val="95000"/>
                            <a:lumOff val="5000"/>
                          </a:schemeClr>
                        </a:solidFill>
                      </a:endParaRPr>
                    </a:p>
                  </a:txBody>
                  <a:tcPr>
                    <a:solidFill>
                      <a:srgbClr val="33CC99"/>
                    </a:solidFill>
                  </a:tcPr>
                </a:tc>
                <a:tc>
                  <a:txBody>
                    <a:bodyPr/>
                    <a:lstStyle/>
                    <a:p>
                      <a:pPr algn="ctr"/>
                      <a:r>
                        <a:rPr lang="tr-TR" dirty="0" smtClean="0">
                          <a:solidFill>
                            <a:schemeClr val="tx1">
                              <a:lumMod val="95000"/>
                              <a:lumOff val="5000"/>
                            </a:schemeClr>
                          </a:solidFill>
                        </a:rPr>
                        <a:t>G.A.</a:t>
                      </a:r>
                      <a:endParaRPr lang="tr-TR" dirty="0">
                        <a:solidFill>
                          <a:schemeClr val="tx1">
                            <a:lumMod val="95000"/>
                            <a:lumOff val="5000"/>
                          </a:schemeClr>
                        </a:solidFill>
                      </a:endParaRPr>
                    </a:p>
                  </a:txBody>
                  <a:tcPr>
                    <a:solidFill>
                      <a:srgbClr val="33CC99"/>
                    </a:solidFill>
                  </a:tcPr>
                </a:tc>
                <a:extLst>
                  <a:ext uri="{0D108BD9-81ED-4DB2-BD59-A6C34878D82A}">
                    <a16:rowId xmlns:a16="http://schemas.microsoft.com/office/drawing/2014/main" xmlns="" val="10000"/>
                  </a:ext>
                </a:extLst>
              </a:tr>
            </a:tbl>
          </a:graphicData>
        </a:graphic>
      </p:graphicFrame>
      <p:sp>
        <p:nvSpPr>
          <p:cNvPr id="9" name="Metin kutusu 8"/>
          <p:cNvSpPr txBox="1"/>
          <p:nvPr/>
        </p:nvSpPr>
        <p:spPr>
          <a:xfrm>
            <a:off x="452511" y="2333685"/>
            <a:ext cx="3325836" cy="1015663"/>
          </a:xfrm>
          <a:prstGeom prst="rect">
            <a:avLst/>
          </a:prstGeom>
          <a:solidFill>
            <a:srgbClr val="EEEEEE"/>
          </a:solidFill>
          <a:ln>
            <a:noFill/>
          </a:ln>
        </p:spPr>
        <p:txBody>
          <a:bodyPr wrap="square" rtlCol="0">
            <a:spAutoFit/>
          </a:bodyPr>
          <a:lstStyle/>
          <a:p>
            <a:r>
              <a:rPr lang="tr-TR" sz="2000" dirty="0">
                <a:solidFill>
                  <a:srgbClr val="FF0000"/>
                </a:solidFill>
              </a:rPr>
              <a:t>Alan/zümre içi ve alan/zümreler arası işbirliği ve iletişim nasıl sağlanıyor?</a:t>
            </a:r>
            <a:endParaRPr lang="tr-TR" sz="2000" dirty="0"/>
          </a:p>
        </p:txBody>
      </p:sp>
      <p:sp>
        <p:nvSpPr>
          <p:cNvPr id="10" name="Metin kutusu 9"/>
          <p:cNvSpPr txBox="1"/>
          <p:nvPr/>
        </p:nvSpPr>
        <p:spPr>
          <a:xfrm>
            <a:off x="3958882" y="2333685"/>
            <a:ext cx="2870898" cy="4708981"/>
          </a:xfrm>
          <a:prstGeom prst="rect">
            <a:avLst/>
          </a:prstGeom>
          <a:noFill/>
          <a:ln>
            <a:noFill/>
          </a:ln>
        </p:spPr>
        <p:txBody>
          <a:bodyPr wrap="square" rtlCol="0">
            <a:spAutoFit/>
          </a:bodyPr>
          <a:lstStyle/>
          <a:p>
            <a:r>
              <a:rPr lang="tr-TR" sz="2000" dirty="0" smtClean="0"/>
              <a:t>Kutlama programları ve Mezuniyet günü tüm alan ve zümrelerle ortak yapılır. ŞÖK toplantılarıyla zümreler arası iletişim ve işbirliği sağlanır.</a:t>
            </a:r>
            <a:endParaRPr lang="tr-TR" sz="2000" dirty="0"/>
          </a:p>
          <a:p>
            <a:r>
              <a:rPr lang="tr-TR" sz="2000" b="1" dirty="0">
                <a:solidFill>
                  <a:srgbClr val="FF0000"/>
                </a:solidFill>
              </a:rPr>
              <a:t>Olumsuz Cevap :</a:t>
            </a:r>
          </a:p>
          <a:p>
            <a:r>
              <a:rPr lang="tr-TR" sz="2000" dirty="0"/>
              <a:t>Kutlama </a:t>
            </a:r>
            <a:r>
              <a:rPr lang="tr-TR" sz="2000" dirty="0" smtClean="0"/>
              <a:t>programlarında sorumluluk Edebiyat öğretmenlerine kalıyor. Diğer zümre ve alanlar bu konularda zayıf kalıyor.</a:t>
            </a:r>
            <a:endParaRPr lang="tr-TR" sz="2000" dirty="0"/>
          </a:p>
          <a:p>
            <a:endParaRPr lang="tr-TR" sz="2000" dirty="0" smtClean="0"/>
          </a:p>
          <a:p>
            <a:endParaRPr lang="tr-TR" sz="2000" dirty="0"/>
          </a:p>
          <a:p>
            <a:endParaRPr lang="tr-TR" sz="2000" dirty="0"/>
          </a:p>
        </p:txBody>
      </p:sp>
      <p:sp>
        <p:nvSpPr>
          <p:cNvPr id="15" name="Dikdörtgen 14"/>
          <p:cNvSpPr/>
          <p:nvPr/>
        </p:nvSpPr>
        <p:spPr>
          <a:xfrm>
            <a:off x="7612973" y="2333684"/>
            <a:ext cx="2805328" cy="399637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tr-TR"/>
          </a:p>
        </p:txBody>
      </p:sp>
      <p:sp>
        <p:nvSpPr>
          <p:cNvPr id="11" name="Metin kutusu 10"/>
          <p:cNvSpPr txBox="1"/>
          <p:nvPr/>
        </p:nvSpPr>
        <p:spPr>
          <a:xfrm>
            <a:off x="7562561" y="2333684"/>
            <a:ext cx="2906152" cy="2062103"/>
          </a:xfrm>
          <a:prstGeom prst="rect">
            <a:avLst/>
          </a:prstGeom>
          <a:noFill/>
          <a:ln>
            <a:noFill/>
          </a:ln>
        </p:spPr>
        <p:txBody>
          <a:bodyPr wrap="square" rtlCol="0">
            <a:spAutoFit/>
          </a:bodyPr>
          <a:lstStyle/>
          <a:p>
            <a:r>
              <a:rPr lang="tr-TR" dirty="0" smtClean="0"/>
              <a:t>*4.11.2018 </a:t>
            </a:r>
            <a:r>
              <a:rPr lang="tr-TR" dirty="0" err="1"/>
              <a:t>nolu</a:t>
            </a:r>
            <a:r>
              <a:rPr lang="tr-TR" dirty="0"/>
              <a:t> Teknik gezi raporu,</a:t>
            </a:r>
          </a:p>
          <a:p>
            <a:r>
              <a:rPr lang="tr-TR" dirty="0" smtClean="0"/>
              <a:t>*Samsun </a:t>
            </a:r>
            <a:r>
              <a:rPr lang="tr-TR" dirty="0"/>
              <a:t>maarif sunusu  slayt no 21,56,88,112</a:t>
            </a:r>
          </a:p>
          <a:p>
            <a:r>
              <a:rPr lang="tr-TR" dirty="0" smtClean="0"/>
              <a:t>*4.4.2019 tarihli </a:t>
            </a:r>
            <a:r>
              <a:rPr lang="tr-TR" dirty="0"/>
              <a:t>zümre toplantı tutanağı sayfa 14.</a:t>
            </a:r>
            <a:endParaRPr lang="tr-TR" sz="2000" dirty="0" smtClean="0"/>
          </a:p>
          <a:p>
            <a:endParaRPr lang="tr-TR" sz="2000" dirty="0"/>
          </a:p>
        </p:txBody>
      </p:sp>
      <p:sp>
        <p:nvSpPr>
          <p:cNvPr id="12" name="Metin kutusu 11"/>
          <p:cNvSpPr txBox="1"/>
          <p:nvPr/>
        </p:nvSpPr>
        <p:spPr>
          <a:xfrm>
            <a:off x="10418301" y="2180493"/>
            <a:ext cx="1448972" cy="4276578"/>
          </a:xfrm>
          <a:prstGeom prst="rect">
            <a:avLst/>
          </a:prstGeom>
          <a:solidFill>
            <a:srgbClr val="EEEEEE"/>
          </a:solidFill>
          <a:ln>
            <a:solidFill>
              <a:schemeClr val="bg1">
                <a:lumMod val="50000"/>
              </a:schemeClr>
            </a:solidFill>
          </a:ln>
        </p:spPr>
        <p:txBody>
          <a:bodyPr wrap="square" rtlCol="0">
            <a:spAutoFit/>
          </a:bodyPr>
          <a:lstStyle/>
          <a:p>
            <a:endParaRPr lang="tr-TR" dirty="0"/>
          </a:p>
        </p:txBody>
      </p:sp>
      <p:sp>
        <p:nvSpPr>
          <p:cNvPr id="5" name="Sağ Ok 4">
            <a:hlinkClick r:id="" action="ppaction://hlinkshowjump?jump=nextslide"/>
          </p:cNvPr>
          <p:cNvSpPr/>
          <p:nvPr/>
        </p:nvSpPr>
        <p:spPr>
          <a:xfrm>
            <a:off x="9576262" y="980902"/>
            <a:ext cx="575444" cy="4987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xmlns="" val="3519057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heckerboard(across)">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Metin kutusu 12"/>
          <p:cNvSpPr txBox="1"/>
          <p:nvPr/>
        </p:nvSpPr>
        <p:spPr>
          <a:xfrm>
            <a:off x="345829" y="2180493"/>
            <a:ext cx="11521444" cy="4276578"/>
          </a:xfrm>
          <a:prstGeom prst="rect">
            <a:avLst/>
          </a:prstGeom>
          <a:solidFill>
            <a:srgbClr val="EEEEEE"/>
          </a:solidFill>
          <a:ln>
            <a:solidFill>
              <a:schemeClr val="bg1">
                <a:lumMod val="50000"/>
              </a:schemeClr>
            </a:solidFill>
          </a:ln>
        </p:spPr>
        <p:txBody>
          <a:bodyPr wrap="square" rtlCol="0">
            <a:spAutoFit/>
          </a:bodyPr>
          <a:lstStyle/>
          <a:p>
            <a:endParaRPr lang="tr-TR" dirty="0"/>
          </a:p>
        </p:txBody>
      </p:sp>
      <p:sp>
        <p:nvSpPr>
          <p:cNvPr id="14" name="Dikdörtgen 13"/>
          <p:cNvSpPr/>
          <p:nvPr/>
        </p:nvSpPr>
        <p:spPr>
          <a:xfrm>
            <a:off x="2296632" y="2320596"/>
            <a:ext cx="6290435" cy="399637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tr-TR"/>
          </a:p>
        </p:txBody>
      </p:sp>
      <p:sp>
        <p:nvSpPr>
          <p:cNvPr id="2" name="Unvan 1"/>
          <p:cNvSpPr>
            <a:spLocks noGrp="1"/>
          </p:cNvSpPr>
          <p:nvPr>
            <p:ph type="title"/>
          </p:nvPr>
        </p:nvSpPr>
        <p:spPr>
          <a:xfrm>
            <a:off x="345829" y="1048372"/>
            <a:ext cx="9080804" cy="521138"/>
          </a:xfrm>
        </p:spPr>
        <p:txBody>
          <a:bodyPr>
            <a:noAutofit/>
          </a:bodyPr>
          <a:lstStyle/>
          <a:p>
            <a:r>
              <a:rPr lang="tr-TR" sz="3200" dirty="0"/>
              <a:t>EĞİTİM - ÖĞRETİM</a:t>
            </a:r>
            <a:r>
              <a:rPr lang="tr-TR" sz="3200" dirty="0" smtClean="0"/>
              <a:t>---- SORU1</a:t>
            </a:r>
            <a:endParaRPr lang="tr-TR" sz="3200" dirty="0"/>
          </a:p>
        </p:txBody>
      </p:sp>
      <p:sp>
        <p:nvSpPr>
          <p:cNvPr id="4" name="Slayt Numarası Yer Tutucusu 3"/>
          <p:cNvSpPr>
            <a:spLocks noGrp="1"/>
          </p:cNvSpPr>
          <p:nvPr>
            <p:ph type="sldNum" sz="quarter" idx="12"/>
          </p:nvPr>
        </p:nvSpPr>
        <p:spPr/>
        <p:txBody>
          <a:bodyPr/>
          <a:lstStyle/>
          <a:p>
            <a:fld id="{38CC9735-4242-4435-8C65-38800299BE2A}" type="slidenum">
              <a:rPr lang="tr-TR" smtClean="0"/>
              <a:pPr/>
              <a:t>9</a:t>
            </a:fld>
            <a:endParaRPr lang="tr-TR"/>
          </a:p>
        </p:txBody>
      </p:sp>
      <p:graphicFrame>
        <p:nvGraphicFramePr>
          <p:cNvPr id="3" name="Tablo 2"/>
          <p:cNvGraphicFramePr>
            <a:graphicFrameLocks noGrp="1"/>
          </p:cNvGraphicFramePr>
          <p:nvPr>
            <p:extLst/>
          </p:nvPr>
        </p:nvGraphicFramePr>
        <p:xfrm>
          <a:off x="345830" y="1646237"/>
          <a:ext cx="11373420" cy="485486"/>
        </p:xfrm>
        <a:graphic>
          <a:graphicData uri="http://schemas.openxmlformats.org/drawingml/2006/table">
            <a:tbl>
              <a:tblPr firstRow="1" bandRow="1">
                <a:tableStyleId>{5C22544A-7EE6-4342-B048-85BDC9FD1C3A}</a:tableStyleId>
              </a:tblPr>
              <a:tblGrid>
                <a:gridCol w="3647672">
                  <a:extLst>
                    <a:ext uri="{9D8B030D-6E8A-4147-A177-3AD203B41FA5}">
                      <a16:colId xmlns:a16="http://schemas.microsoft.com/office/drawing/2014/main" xmlns="" val="20000"/>
                    </a:ext>
                  </a:extLst>
                </a:gridCol>
                <a:gridCol w="3582955">
                  <a:extLst>
                    <a:ext uri="{9D8B030D-6E8A-4147-A177-3AD203B41FA5}">
                      <a16:colId xmlns:a16="http://schemas.microsoft.com/office/drawing/2014/main" xmlns="" val="20001"/>
                    </a:ext>
                  </a:extLst>
                </a:gridCol>
                <a:gridCol w="2780523">
                  <a:extLst>
                    <a:ext uri="{9D8B030D-6E8A-4147-A177-3AD203B41FA5}">
                      <a16:colId xmlns:a16="http://schemas.microsoft.com/office/drawing/2014/main" xmlns="" val="20002"/>
                    </a:ext>
                  </a:extLst>
                </a:gridCol>
                <a:gridCol w="1362270">
                  <a:extLst>
                    <a:ext uri="{9D8B030D-6E8A-4147-A177-3AD203B41FA5}">
                      <a16:colId xmlns:a16="http://schemas.microsoft.com/office/drawing/2014/main" xmlns="" val="20003"/>
                    </a:ext>
                  </a:extLst>
                </a:gridCol>
              </a:tblGrid>
              <a:tr h="485486">
                <a:tc>
                  <a:txBody>
                    <a:bodyPr/>
                    <a:lstStyle/>
                    <a:p>
                      <a:pPr algn="ctr"/>
                      <a:r>
                        <a:rPr lang="tr-TR" dirty="0" smtClean="0">
                          <a:solidFill>
                            <a:schemeClr val="tx1">
                              <a:lumMod val="95000"/>
                              <a:lumOff val="5000"/>
                            </a:schemeClr>
                          </a:solidFill>
                        </a:rPr>
                        <a:t>Soru</a:t>
                      </a:r>
                      <a:endParaRPr lang="tr-TR" dirty="0">
                        <a:solidFill>
                          <a:schemeClr val="tx1">
                            <a:lumMod val="95000"/>
                            <a:lumOff val="5000"/>
                          </a:schemeClr>
                        </a:solidFill>
                      </a:endParaRPr>
                    </a:p>
                  </a:txBody>
                  <a:tcPr>
                    <a:solidFill>
                      <a:srgbClr val="33CC99"/>
                    </a:solidFill>
                  </a:tcPr>
                </a:tc>
                <a:tc>
                  <a:txBody>
                    <a:bodyPr/>
                    <a:lstStyle/>
                    <a:p>
                      <a:pPr algn="ctr"/>
                      <a:r>
                        <a:rPr lang="tr-TR" dirty="0" smtClean="0">
                          <a:solidFill>
                            <a:schemeClr val="tx1">
                              <a:lumMod val="95000"/>
                              <a:lumOff val="5000"/>
                            </a:schemeClr>
                          </a:solidFill>
                        </a:rPr>
                        <a:t>Yorum / Gözlem</a:t>
                      </a:r>
                      <a:endParaRPr lang="tr-TR" dirty="0">
                        <a:solidFill>
                          <a:schemeClr val="tx1">
                            <a:lumMod val="95000"/>
                            <a:lumOff val="5000"/>
                          </a:schemeClr>
                        </a:solidFill>
                      </a:endParaRPr>
                    </a:p>
                  </a:txBody>
                  <a:tcPr>
                    <a:solidFill>
                      <a:srgbClr val="33CC99"/>
                    </a:solidFill>
                  </a:tcPr>
                </a:tc>
                <a:tc>
                  <a:txBody>
                    <a:bodyPr/>
                    <a:lstStyle/>
                    <a:p>
                      <a:pPr algn="ctr"/>
                      <a:r>
                        <a:rPr lang="tr-TR" dirty="0" smtClean="0">
                          <a:solidFill>
                            <a:schemeClr val="tx1">
                              <a:lumMod val="95000"/>
                              <a:lumOff val="5000"/>
                            </a:schemeClr>
                          </a:solidFill>
                        </a:rPr>
                        <a:t>Kanıt</a:t>
                      </a:r>
                      <a:endParaRPr lang="tr-TR" dirty="0">
                        <a:solidFill>
                          <a:schemeClr val="tx1">
                            <a:lumMod val="95000"/>
                            <a:lumOff val="5000"/>
                          </a:schemeClr>
                        </a:solidFill>
                      </a:endParaRPr>
                    </a:p>
                  </a:txBody>
                  <a:tcPr>
                    <a:solidFill>
                      <a:srgbClr val="33CC99"/>
                    </a:solidFill>
                  </a:tcPr>
                </a:tc>
                <a:tc>
                  <a:txBody>
                    <a:bodyPr/>
                    <a:lstStyle/>
                    <a:p>
                      <a:pPr algn="ctr"/>
                      <a:r>
                        <a:rPr lang="tr-TR" dirty="0" smtClean="0">
                          <a:solidFill>
                            <a:schemeClr val="tx1">
                              <a:lumMod val="95000"/>
                              <a:lumOff val="5000"/>
                            </a:schemeClr>
                          </a:solidFill>
                        </a:rPr>
                        <a:t>G.A.</a:t>
                      </a:r>
                      <a:endParaRPr lang="tr-TR" dirty="0">
                        <a:solidFill>
                          <a:schemeClr val="tx1">
                            <a:lumMod val="95000"/>
                            <a:lumOff val="5000"/>
                          </a:schemeClr>
                        </a:solidFill>
                      </a:endParaRPr>
                    </a:p>
                  </a:txBody>
                  <a:tcPr>
                    <a:solidFill>
                      <a:srgbClr val="33CC99"/>
                    </a:solidFill>
                  </a:tcPr>
                </a:tc>
                <a:extLst>
                  <a:ext uri="{0D108BD9-81ED-4DB2-BD59-A6C34878D82A}">
                    <a16:rowId xmlns:a16="http://schemas.microsoft.com/office/drawing/2014/main" xmlns="" val="10000"/>
                  </a:ext>
                </a:extLst>
              </a:tr>
            </a:tbl>
          </a:graphicData>
        </a:graphic>
      </p:graphicFrame>
      <p:sp>
        <p:nvSpPr>
          <p:cNvPr id="9" name="Metin kutusu 8"/>
          <p:cNvSpPr txBox="1"/>
          <p:nvPr/>
        </p:nvSpPr>
        <p:spPr>
          <a:xfrm>
            <a:off x="452512" y="2333685"/>
            <a:ext cx="1844122" cy="2554545"/>
          </a:xfrm>
          <a:prstGeom prst="rect">
            <a:avLst/>
          </a:prstGeom>
          <a:solidFill>
            <a:srgbClr val="EEEEEE"/>
          </a:solidFill>
          <a:ln>
            <a:noFill/>
          </a:ln>
        </p:spPr>
        <p:txBody>
          <a:bodyPr wrap="square" rtlCol="0">
            <a:spAutoFit/>
          </a:bodyPr>
          <a:lstStyle/>
          <a:p>
            <a:r>
              <a:rPr lang="tr-TR" sz="2000" dirty="0" smtClean="0">
                <a:solidFill>
                  <a:srgbClr val="FF0000"/>
                </a:solidFill>
              </a:rPr>
              <a:t>Öğrencilerin mesleki ve akademik gelişiminin sağlanmasına yönelik hangi çalışmalar yapılıyor?</a:t>
            </a:r>
            <a:endParaRPr lang="tr-TR" sz="2000" dirty="0"/>
          </a:p>
        </p:txBody>
      </p:sp>
      <p:sp>
        <p:nvSpPr>
          <p:cNvPr id="10" name="Metin kutusu 9"/>
          <p:cNvSpPr txBox="1"/>
          <p:nvPr/>
        </p:nvSpPr>
        <p:spPr>
          <a:xfrm>
            <a:off x="2403317" y="2379851"/>
            <a:ext cx="6183750" cy="3785652"/>
          </a:xfrm>
          <a:prstGeom prst="rect">
            <a:avLst/>
          </a:prstGeom>
          <a:noFill/>
          <a:ln>
            <a:noFill/>
          </a:ln>
        </p:spPr>
        <p:txBody>
          <a:bodyPr wrap="square" rtlCol="0">
            <a:spAutoFit/>
          </a:bodyPr>
          <a:lstStyle/>
          <a:p>
            <a:r>
              <a:rPr lang="tr-TR" sz="2000" dirty="0" smtClean="0"/>
              <a:t>Mesleki gelişimlerinin artırılması  için öğrencilere okulda projeler </a:t>
            </a:r>
            <a:r>
              <a:rPr lang="tr-TR" sz="2000" dirty="0" smtClean="0"/>
              <a:t>yaptırılıyor. </a:t>
            </a:r>
            <a:r>
              <a:rPr lang="tr-TR" sz="2000" dirty="0" smtClean="0"/>
              <a:t>Ayrıca işletmeler seçilirken, öğrencilerin mesleki gelişimine en üst düzeyde faydalı olacak işletmelere öğrenciler yerleştiriliyor. </a:t>
            </a:r>
          </a:p>
          <a:p>
            <a:r>
              <a:rPr lang="tr-TR" sz="2000" dirty="0" smtClean="0"/>
              <a:t>Akademik başarılarının </a:t>
            </a:r>
            <a:r>
              <a:rPr lang="tr-TR" sz="2000" dirty="0" smtClean="0"/>
              <a:t>arttırılması </a:t>
            </a:r>
            <a:r>
              <a:rPr lang="tr-TR" sz="2000" dirty="0" smtClean="0"/>
              <a:t>için Rehberlik servisi ile ortak olarak üniversite tanıtımları yapılmaktadır. Alanımızdan üniversiteye yerleşen öğrencilerin fotoğrafları koridorumuzdaki iftihar panosuna asılmaktadır. Üniversite tanıtım günlerine öğrencilerin katılımı sağlanmaktadır. Ayrıca alan içindeki öğrencilerin kullanımına açık kitaplığımızda mesleki ve akademik gelişimi artıran kitaplarımız bulunmaktadır.</a:t>
            </a:r>
            <a:endParaRPr lang="tr-TR" sz="2000" dirty="0"/>
          </a:p>
        </p:txBody>
      </p:sp>
      <p:sp>
        <p:nvSpPr>
          <p:cNvPr id="15" name="Dikdörtgen 14"/>
          <p:cNvSpPr/>
          <p:nvPr/>
        </p:nvSpPr>
        <p:spPr>
          <a:xfrm>
            <a:off x="8637479" y="2333684"/>
            <a:ext cx="1780822" cy="399637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tr-TR"/>
          </a:p>
        </p:txBody>
      </p:sp>
      <p:sp>
        <p:nvSpPr>
          <p:cNvPr id="11" name="Metin kutusu 10"/>
          <p:cNvSpPr txBox="1"/>
          <p:nvPr/>
        </p:nvSpPr>
        <p:spPr>
          <a:xfrm>
            <a:off x="8969521" y="2333684"/>
            <a:ext cx="1499191" cy="2862322"/>
          </a:xfrm>
          <a:prstGeom prst="rect">
            <a:avLst/>
          </a:prstGeom>
          <a:noFill/>
          <a:ln>
            <a:noFill/>
          </a:ln>
        </p:spPr>
        <p:txBody>
          <a:bodyPr wrap="square" rtlCol="0">
            <a:spAutoFit/>
          </a:bodyPr>
          <a:lstStyle/>
          <a:p>
            <a:r>
              <a:rPr lang="tr-TR" dirty="0" smtClean="0"/>
              <a:t>*İşletme </a:t>
            </a:r>
            <a:r>
              <a:rPr lang="tr-TR" dirty="0"/>
              <a:t>Dağılım çizelgesi,</a:t>
            </a:r>
          </a:p>
          <a:p>
            <a:r>
              <a:rPr lang="tr-TR" dirty="0" smtClean="0"/>
              <a:t>*Üniversite </a:t>
            </a:r>
            <a:r>
              <a:rPr lang="tr-TR" dirty="0"/>
              <a:t>Tanıtım günleri fotoğrafları,</a:t>
            </a:r>
          </a:p>
          <a:p>
            <a:r>
              <a:rPr lang="tr-TR" dirty="0" smtClean="0"/>
              <a:t>*Kütüphane </a:t>
            </a:r>
            <a:r>
              <a:rPr lang="tr-TR" dirty="0"/>
              <a:t>programı,</a:t>
            </a:r>
          </a:p>
          <a:p>
            <a:r>
              <a:rPr lang="tr-TR" dirty="0"/>
              <a:t>kitap listesi</a:t>
            </a:r>
            <a:endParaRPr lang="tr-TR" sz="2000" dirty="0"/>
          </a:p>
        </p:txBody>
      </p:sp>
      <p:sp>
        <p:nvSpPr>
          <p:cNvPr id="12" name="Metin kutusu 11"/>
          <p:cNvSpPr txBox="1"/>
          <p:nvPr/>
        </p:nvSpPr>
        <p:spPr>
          <a:xfrm>
            <a:off x="10418301" y="2180493"/>
            <a:ext cx="1448972" cy="4276578"/>
          </a:xfrm>
          <a:prstGeom prst="rect">
            <a:avLst/>
          </a:prstGeom>
          <a:solidFill>
            <a:srgbClr val="EEEEEE"/>
          </a:solidFill>
          <a:ln>
            <a:solidFill>
              <a:schemeClr val="bg1">
                <a:lumMod val="50000"/>
              </a:schemeClr>
            </a:solidFill>
          </a:ln>
        </p:spPr>
        <p:txBody>
          <a:bodyPr wrap="square" rtlCol="0">
            <a:spAutoFit/>
          </a:bodyPr>
          <a:lstStyle/>
          <a:p>
            <a:endParaRPr lang="tr-TR" dirty="0"/>
          </a:p>
        </p:txBody>
      </p:sp>
      <p:sp>
        <p:nvSpPr>
          <p:cNvPr id="5" name="Sağ Ok 4">
            <a:hlinkClick r:id="" action="ppaction://hlinkshowjump?jump=nextslide"/>
          </p:cNvPr>
          <p:cNvSpPr/>
          <p:nvPr/>
        </p:nvSpPr>
        <p:spPr>
          <a:xfrm>
            <a:off x="9576262" y="980902"/>
            <a:ext cx="575444" cy="4987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xmlns="" val="689648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heckerboard(across)">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2816</TotalTime>
  <Words>931</Words>
  <Application>Microsoft Office PowerPoint</Application>
  <PresentationFormat>Özel</PresentationFormat>
  <Paragraphs>150</Paragraphs>
  <Slides>14</Slides>
  <Notes>0</Notes>
  <HiddenSlides>0</HiddenSlides>
  <MMClips>0</MMClips>
  <ScaleCrop>false</ScaleCrop>
  <HeadingPairs>
    <vt:vector size="4" baseType="variant">
      <vt:variant>
        <vt:lpstr>Tema</vt:lpstr>
      </vt:variant>
      <vt:variant>
        <vt:i4>1</vt:i4>
      </vt:variant>
      <vt:variant>
        <vt:lpstr>Slayt Başlıkları</vt:lpstr>
      </vt:variant>
      <vt:variant>
        <vt:i4>14</vt:i4>
      </vt:variant>
    </vt:vector>
  </HeadingPairs>
  <TitlesOfParts>
    <vt:vector size="15" baseType="lpstr">
      <vt:lpstr>Office Teması</vt:lpstr>
      <vt:lpstr>Slayt 1</vt:lpstr>
      <vt:lpstr>EĞİTİM KURUMU YÖNETİMİ----- SORU1</vt:lpstr>
      <vt:lpstr>EĞİTİM KURUMU YÖNETİMİ----- SORU2</vt:lpstr>
      <vt:lpstr>EĞİTİM KURUMU YÖNETİMİ----- SORU3</vt:lpstr>
      <vt:lpstr>PLANLAMA---- SORU1</vt:lpstr>
      <vt:lpstr>PLANLAMA---- SORU2</vt:lpstr>
      <vt:lpstr>İNSAN KAYNAKLARI YÖNETİMİ---- SORU1</vt:lpstr>
      <vt:lpstr>İNSAN KAYNAKLARI YÖNETİMİ---- SORU2</vt:lpstr>
      <vt:lpstr>EĞİTİM - ÖĞRETİM---- SORU1</vt:lpstr>
      <vt:lpstr>EĞİTİM - ÖĞRETİM---- SORU2</vt:lpstr>
      <vt:lpstr>EĞİTİM - ÖĞRETİM---- SORU3</vt:lpstr>
      <vt:lpstr>ORTAKLIK VE KAYNAKLAR---- SORU1</vt:lpstr>
      <vt:lpstr>ORTAKLIK VE KAYNAKLAR---- SORU2</vt:lpstr>
      <vt:lpstr>SONUÇLAR VE DEĞERLENDİRME--- SORU1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Fatih BAYRAK</dc:creator>
  <cp:lastModifiedBy>SONY</cp:lastModifiedBy>
  <cp:revision>294</cp:revision>
  <cp:lastPrinted>2016-03-01T08:07:46Z</cp:lastPrinted>
  <dcterms:created xsi:type="dcterms:W3CDTF">2016-03-01T07:59:13Z</dcterms:created>
  <dcterms:modified xsi:type="dcterms:W3CDTF">2019-05-29T16:23:00Z</dcterms:modified>
</cp:coreProperties>
</file>